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5527-5F07-470E-BBA7-AC96D0050254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B9B2858-C627-4F00-9F81-702CFE87D8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5527-5F07-470E-BBA7-AC96D0050254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2858-C627-4F00-9F81-702CFE87D8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5527-5F07-470E-BBA7-AC96D0050254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2858-C627-4F00-9F81-702CFE87D8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5527-5F07-470E-BBA7-AC96D0050254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2858-C627-4F00-9F81-702CFE87D8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5527-5F07-470E-BBA7-AC96D0050254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B9B2858-C627-4F00-9F81-702CFE87D8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5527-5F07-470E-BBA7-AC96D0050254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2858-C627-4F00-9F81-702CFE87D8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5527-5F07-470E-BBA7-AC96D0050254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2858-C627-4F00-9F81-702CFE87D8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5527-5F07-470E-BBA7-AC96D0050254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2858-C627-4F00-9F81-702CFE87D8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5527-5F07-470E-BBA7-AC96D0050254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2858-C627-4F00-9F81-702CFE87D8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5527-5F07-470E-BBA7-AC96D0050254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2858-C627-4F00-9F81-702CFE87D8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5527-5F07-470E-BBA7-AC96D0050254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B9B2858-C627-4F00-9F81-702CFE87D8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FB5527-5F07-470E-BBA7-AC96D0050254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B9B2858-C627-4F00-9F81-702CFE87D8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733800"/>
            <a:ext cx="6400800" cy="160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Prof. Sanjay A. Nagdev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Dept of Quality Assurance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K.Y.D.S.C.T’s College of Pharmacy Sakegaon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Chapter 4: Amino acids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457200"/>
            <a:ext cx="81534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6. Aromatic amino acids:</a:t>
            </a:r>
          </a:p>
          <a:p>
            <a:pPr>
              <a:buNone/>
            </a:pPr>
            <a:r>
              <a:rPr lang="en-US" b="1" dirty="0" smtClean="0"/>
              <a:t>Phenylalanine</a:t>
            </a:r>
          </a:p>
          <a:p>
            <a:pPr>
              <a:buNone/>
            </a:pPr>
            <a:r>
              <a:rPr lang="en-US" b="1" dirty="0" smtClean="0"/>
              <a:t>Tyrosine </a:t>
            </a:r>
          </a:p>
          <a:p>
            <a:pPr>
              <a:buNone/>
            </a:pPr>
            <a:r>
              <a:rPr lang="en-US" b="1" dirty="0" smtClean="0"/>
              <a:t>Tryptophan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  Phenylalanine                                    Tyrosine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362200"/>
            <a:ext cx="23050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2133600"/>
            <a:ext cx="20955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533400"/>
            <a:ext cx="8153400" cy="5486400"/>
          </a:xfrm>
        </p:spPr>
        <p:txBody>
          <a:bodyPr/>
          <a:lstStyle/>
          <a:p>
            <a:r>
              <a:rPr lang="en-US" b="1" dirty="0" smtClean="0"/>
              <a:t>7.Imino acids :</a:t>
            </a:r>
          </a:p>
          <a:p>
            <a:pPr>
              <a:buNone/>
            </a:pPr>
            <a:r>
              <a:rPr lang="en-US" b="1" dirty="0" smtClean="0"/>
              <a:t>   </a:t>
            </a:r>
            <a:r>
              <a:rPr lang="en-US" dirty="0" smtClean="0"/>
              <a:t>Proline containing </a:t>
            </a:r>
            <a:r>
              <a:rPr lang="en-US" b="1" dirty="0" smtClean="0"/>
              <a:t>pyrrolidine</a:t>
            </a:r>
            <a:r>
              <a:rPr lang="en-US" dirty="0" smtClean="0"/>
              <a:t> ring is a unique amino acid.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                               Proline</a:t>
            </a:r>
            <a:endParaRPr lang="en-US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438400"/>
            <a:ext cx="3352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655638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Classification of amino acids based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 polarity: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80772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b="1" dirty="0" smtClean="0">
                <a:solidFill>
                  <a:srgbClr val="0070C0"/>
                </a:solidFill>
              </a:rPr>
              <a:t>1. Non – polar amino </a:t>
            </a:r>
            <a:r>
              <a:rPr lang="it-IT" b="1" dirty="0" smtClean="0">
                <a:solidFill>
                  <a:srgbClr val="0070C0"/>
                </a:solidFill>
              </a:rPr>
              <a:t>acids:</a:t>
            </a:r>
          </a:p>
          <a:p>
            <a:pPr>
              <a:buNone/>
            </a:pPr>
            <a:r>
              <a:rPr lang="it-IT" b="1" dirty="0" smtClean="0"/>
              <a:t>e.g. </a:t>
            </a:r>
            <a:r>
              <a:rPr lang="en-US" b="1" dirty="0" smtClean="0"/>
              <a:t>glycine, alanine, leucine, isoleucine, valine, </a:t>
            </a:r>
            <a:r>
              <a:rPr lang="en-US" b="1" dirty="0" smtClean="0"/>
              <a:t>tryptophan </a:t>
            </a:r>
            <a:r>
              <a:rPr lang="en-US" b="1" dirty="0" smtClean="0"/>
              <a:t>and proline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2</a:t>
            </a:r>
            <a:r>
              <a:rPr lang="en-US" b="1" dirty="0" smtClean="0">
                <a:solidFill>
                  <a:srgbClr val="0070C0"/>
                </a:solidFill>
              </a:rPr>
              <a:t>. Polar amino </a:t>
            </a:r>
            <a:r>
              <a:rPr lang="en-US" b="1" dirty="0" smtClean="0">
                <a:solidFill>
                  <a:srgbClr val="0070C0"/>
                </a:solidFill>
              </a:rPr>
              <a:t>acids </a:t>
            </a:r>
            <a:r>
              <a:rPr lang="en-US" b="1" dirty="0" smtClean="0">
                <a:solidFill>
                  <a:srgbClr val="0070C0"/>
                </a:solidFill>
              </a:rPr>
              <a:t>with no charge on R </a:t>
            </a:r>
            <a:r>
              <a:rPr lang="en-US" b="1" dirty="0" smtClean="0">
                <a:solidFill>
                  <a:srgbClr val="0070C0"/>
                </a:solidFill>
              </a:rPr>
              <a:t>group:</a:t>
            </a:r>
          </a:p>
          <a:p>
            <a:pPr>
              <a:buNone/>
            </a:pPr>
            <a:r>
              <a:rPr lang="en-US" b="1" dirty="0" smtClean="0"/>
              <a:t>e.g.  serine, cysteine</a:t>
            </a:r>
            <a:r>
              <a:rPr lang="en-US" b="1" dirty="0" smtClean="0"/>
              <a:t>, </a:t>
            </a:r>
            <a:r>
              <a:rPr lang="en-US" b="1" dirty="0" smtClean="0"/>
              <a:t>glutamine, tyrosine.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3. Polar </a:t>
            </a:r>
            <a:r>
              <a:rPr lang="en-US" b="1" dirty="0" smtClean="0">
                <a:solidFill>
                  <a:srgbClr val="0070C0"/>
                </a:solidFill>
              </a:rPr>
              <a:t>amino acids with positive R- group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</a:p>
          <a:p>
            <a:pPr>
              <a:buNone/>
            </a:pPr>
            <a:r>
              <a:rPr lang="en-US" b="1" dirty="0" smtClean="0"/>
              <a:t>e.g. lysine, arginine, histidine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4</a:t>
            </a:r>
            <a:r>
              <a:rPr lang="en-US" b="1" dirty="0" smtClean="0">
                <a:solidFill>
                  <a:srgbClr val="0070C0"/>
                </a:solidFill>
              </a:rPr>
              <a:t>. Polar amino acids with negative R- group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</a:p>
          <a:p>
            <a:pPr>
              <a:buNone/>
            </a:pPr>
            <a:r>
              <a:rPr lang="en-US" b="1" dirty="0" smtClean="0"/>
              <a:t>e.g. </a:t>
            </a:r>
            <a:r>
              <a:rPr lang="en-US" b="1" dirty="0" smtClean="0"/>
              <a:t>aspartic acid </a:t>
            </a:r>
            <a:r>
              <a:rPr lang="en-US" b="1" dirty="0" smtClean="0"/>
              <a:t>and glutamic </a:t>
            </a:r>
            <a:r>
              <a:rPr lang="en-US" b="1" dirty="0" smtClean="0"/>
              <a:t>acid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7150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Essential Amino Acids:</a:t>
            </a:r>
          </a:p>
          <a:p>
            <a:r>
              <a:rPr lang="en-US" b="1" dirty="0" smtClean="0"/>
              <a:t> </a:t>
            </a:r>
            <a:r>
              <a:rPr lang="en-US" dirty="0" smtClean="0"/>
              <a:t>These are the amino acids which are not synthesized in body  and to be provided in the diet.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Deficiency of these amino acid may cause various disease like Nerve Breakdown, inhibition of mental growth.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E.g. Valine, Leucine, Isoleucine, Threonine, Methionine, Phenylalanine, Tryptophan and lysine</a:t>
            </a:r>
          </a:p>
          <a:p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533400"/>
            <a:ext cx="83058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Semi- essential Amino acids: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These are the amino acids which are partially synthesized by the body but not in adequate amount to meet body requirement.</a:t>
            </a:r>
          </a:p>
          <a:p>
            <a:endParaRPr lang="en-US" dirty="0" smtClean="0"/>
          </a:p>
          <a:p>
            <a:r>
              <a:rPr lang="en-US" dirty="0" smtClean="0"/>
              <a:t>E.g. Arginine and histidine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>Non </a:t>
            </a:r>
            <a:r>
              <a:rPr lang="it-IT" b="1" dirty="0" smtClean="0">
                <a:solidFill>
                  <a:srgbClr val="FF0000"/>
                </a:solidFill>
              </a:rPr>
              <a:t>- essential </a:t>
            </a:r>
            <a:r>
              <a:rPr lang="it-IT" b="1" dirty="0" smtClean="0">
                <a:solidFill>
                  <a:srgbClr val="FF0000"/>
                </a:solidFill>
              </a:rPr>
              <a:t>amino acids</a:t>
            </a:r>
            <a:r>
              <a:rPr lang="it-IT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it-IT" dirty="0" smtClean="0"/>
              <a:t>These are the amino acids which are syntesized in body </a:t>
            </a:r>
            <a:r>
              <a:rPr lang="en-US" dirty="0" smtClean="0"/>
              <a:t>to meet </a:t>
            </a:r>
            <a:r>
              <a:rPr lang="en-US" dirty="0" smtClean="0"/>
              <a:t>the biological needs, hence they need not </a:t>
            </a:r>
            <a:r>
              <a:rPr lang="en-US" dirty="0" smtClean="0"/>
              <a:t>be consumed </a:t>
            </a:r>
            <a:r>
              <a:rPr lang="en-US" dirty="0" smtClean="0"/>
              <a:t>in the diet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E.g. </a:t>
            </a:r>
            <a:r>
              <a:rPr lang="en-US" dirty="0" smtClean="0"/>
              <a:t>glycine, alanine, serine, </a:t>
            </a:r>
            <a:r>
              <a:rPr lang="en-US" dirty="0" smtClean="0"/>
              <a:t>cysteine, aspartate</a:t>
            </a:r>
            <a:r>
              <a:rPr lang="en-US" dirty="0" smtClean="0"/>
              <a:t>, asparagine, glutamate, </a:t>
            </a:r>
            <a:r>
              <a:rPr lang="en-US" dirty="0" smtClean="0"/>
              <a:t>glutamine, tyrosine </a:t>
            </a:r>
            <a:r>
              <a:rPr lang="en-US" dirty="0" smtClean="0"/>
              <a:t>and proline.</a:t>
            </a:r>
            <a:endParaRPr lang="it-IT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Ninhydrin Reaction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371600"/>
            <a:ext cx="762952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04800"/>
            <a:ext cx="83058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The α-amino acids react with ninhydrin to form a </a:t>
            </a:r>
            <a:r>
              <a:rPr lang="en-US" b="1" dirty="0" smtClean="0"/>
              <a:t>purple complex</a:t>
            </a:r>
            <a:r>
              <a:rPr lang="en-US" b="1" dirty="0" smtClean="0"/>
              <a:t>( Ruhemanns`s purple ).</a:t>
            </a:r>
          </a:p>
          <a:p>
            <a:endParaRPr lang="pt-BR" b="1" dirty="0" smtClean="0"/>
          </a:p>
          <a:p>
            <a:r>
              <a:rPr lang="pt-BR" dirty="0" smtClean="0"/>
              <a:t>Amino </a:t>
            </a:r>
            <a:r>
              <a:rPr lang="pt-BR" dirty="0" smtClean="0"/>
              <a:t>acid + Ninhydrin </a:t>
            </a:r>
            <a:r>
              <a:rPr lang="pt-BR" dirty="0" smtClean="0"/>
              <a:t>           Keto </a:t>
            </a:r>
            <a:r>
              <a:rPr lang="pt-BR" dirty="0" smtClean="0"/>
              <a:t>acid </a:t>
            </a:r>
            <a:r>
              <a:rPr lang="pt-BR" dirty="0" smtClean="0"/>
              <a:t>+</a:t>
            </a:r>
            <a:r>
              <a:rPr lang="en-US" dirty="0" smtClean="0"/>
              <a:t>Hydrindantin </a:t>
            </a:r>
            <a:r>
              <a:rPr lang="pt-BR" dirty="0" smtClean="0"/>
              <a:t>+ </a:t>
            </a:r>
            <a:r>
              <a:rPr lang="pt-BR" dirty="0" smtClean="0"/>
              <a:t>NH</a:t>
            </a:r>
            <a:r>
              <a:rPr lang="pt-BR" sz="1800" dirty="0" smtClean="0"/>
              <a:t>3</a:t>
            </a:r>
            <a:r>
              <a:rPr lang="pt-BR" dirty="0" smtClean="0"/>
              <a:t> </a:t>
            </a:r>
            <a:r>
              <a:rPr lang="en-US" dirty="0" smtClean="0"/>
              <a:t>					</a:t>
            </a:r>
            <a:r>
              <a:rPr lang="pt-BR" dirty="0" smtClean="0"/>
              <a:t> </a:t>
            </a:r>
            <a:r>
              <a:rPr lang="en-US" dirty="0" smtClean="0"/>
              <a:t>+</a:t>
            </a:r>
            <a:r>
              <a:rPr lang="pt-BR" dirty="0" smtClean="0"/>
              <a:t> </a:t>
            </a:r>
            <a:r>
              <a:rPr lang="pt-BR" dirty="0" smtClean="0"/>
              <a:t>CO</a:t>
            </a:r>
            <a:r>
              <a:rPr lang="pt-BR" sz="1600" dirty="0" smtClean="0"/>
              <a:t>2</a:t>
            </a:r>
            <a:endParaRPr lang="en-US" dirty="0" smtClean="0"/>
          </a:p>
          <a:p>
            <a:pPr lvl="8" algn="ctr">
              <a:buNone/>
            </a:pPr>
            <a:r>
              <a:rPr lang="pt-BR" sz="3200" b="1" dirty="0" smtClean="0"/>
              <a:t>      </a:t>
            </a:r>
          </a:p>
          <a:p>
            <a:pPr lvl="8" algn="ctr">
              <a:buNone/>
            </a:pPr>
            <a:r>
              <a:rPr lang="pt-BR" sz="3200" b="1" dirty="0" smtClean="0"/>
              <a:t> </a:t>
            </a:r>
            <a:r>
              <a:rPr lang="pt-BR" sz="3200" b="1" dirty="0" smtClean="0"/>
              <a:t>           +</a:t>
            </a:r>
          </a:p>
          <a:p>
            <a:pPr lvl="8" algn="ctr">
              <a:buNone/>
            </a:pPr>
            <a:r>
              <a:rPr lang="en-US" sz="3200" b="1" dirty="0" smtClean="0"/>
              <a:t>           </a:t>
            </a:r>
            <a:r>
              <a:rPr lang="en-US" sz="3200" b="1" dirty="0" smtClean="0"/>
              <a:t>Ninhydrin</a:t>
            </a:r>
            <a:endParaRPr lang="en-US" sz="3200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                                                         </a:t>
            </a: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                                                             </a:t>
            </a:r>
            <a:r>
              <a:rPr lang="en-US" b="1" dirty="0" smtClean="0">
                <a:solidFill>
                  <a:srgbClr val="7030A0"/>
                </a:solidFill>
              </a:rPr>
              <a:t>Ruhemanns’s </a:t>
            </a:r>
            <a:r>
              <a:rPr lang="en-US" b="1" dirty="0" smtClean="0">
                <a:solidFill>
                  <a:srgbClr val="7030A0"/>
                </a:solidFill>
              </a:rPr>
              <a:t>purple</a:t>
            </a:r>
          </a:p>
          <a:p>
            <a:pPr>
              <a:buNone/>
            </a:pPr>
            <a:endParaRPr lang="en-US" b="1" dirty="0" smtClean="0"/>
          </a:p>
        </p:txBody>
      </p:sp>
      <p:sp>
        <p:nvSpPr>
          <p:cNvPr id="6" name="Right Arrow 5"/>
          <p:cNvSpPr/>
          <p:nvPr/>
        </p:nvSpPr>
        <p:spPr>
          <a:xfrm>
            <a:off x="3581400" y="1600200"/>
            <a:ext cx="533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Up Arrow 7"/>
          <p:cNvSpPr/>
          <p:nvPr/>
        </p:nvSpPr>
        <p:spPr>
          <a:xfrm>
            <a:off x="6096000" y="2057400"/>
            <a:ext cx="762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096000" y="3733800"/>
            <a:ext cx="256032" cy="1816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81000"/>
            <a:ext cx="8382000" cy="56388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Zwitter ion or dipolar ion :</a:t>
            </a:r>
          </a:p>
          <a:p>
            <a:r>
              <a:rPr lang="en-US" dirty="0" smtClean="0"/>
              <a:t> </a:t>
            </a:r>
            <a:r>
              <a:rPr lang="en-US" dirty="0" smtClean="0"/>
              <a:t>Zwitter ion is a hybrid molecule containing positive </a:t>
            </a:r>
            <a:r>
              <a:rPr lang="en-US" dirty="0" smtClean="0"/>
              <a:t>and negative </a:t>
            </a:r>
            <a:r>
              <a:rPr lang="en-US" dirty="0" smtClean="0"/>
              <a:t>ionic groups.</a:t>
            </a:r>
          </a:p>
          <a:p>
            <a:r>
              <a:rPr lang="en-US" dirty="0" smtClean="0"/>
              <a:t>Each amino acid has a characteristic pH at </a:t>
            </a:r>
            <a:r>
              <a:rPr lang="en-US" dirty="0" smtClean="0"/>
              <a:t>which it </a:t>
            </a:r>
            <a:r>
              <a:rPr lang="en-US" dirty="0" smtClean="0"/>
              <a:t>carries both positive and negative charges </a:t>
            </a:r>
            <a:r>
              <a:rPr lang="en-US" dirty="0" smtClean="0"/>
              <a:t>and exists </a:t>
            </a:r>
            <a:r>
              <a:rPr lang="en-US" dirty="0" smtClean="0"/>
              <a:t>as zwitter </a:t>
            </a:r>
            <a:r>
              <a:rPr lang="en-US" dirty="0" smtClean="0"/>
              <a:t>ion.</a:t>
            </a:r>
          </a:p>
          <a:p>
            <a:endParaRPr lang="en-US" dirty="0" smtClean="0"/>
          </a:p>
          <a:p>
            <a:endParaRPr lang="en-US" b="1" i="1" dirty="0" smtClean="0">
              <a:solidFill>
                <a:srgbClr val="FF0000"/>
              </a:solidFill>
            </a:endParaRPr>
          </a:p>
          <a:p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en-US" b="1" i="1" dirty="0" smtClean="0">
                <a:solidFill>
                  <a:srgbClr val="FF0000"/>
                </a:solidFill>
              </a:rPr>
              <a:t>Isoelectric pH:  </a:t>
            </a:r>
          </a:p>
          <a:p>
            <a:r>
              <a:rPr lang="en-US" dirty="0" smtClean="0"/>
              <a:t>it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</a:t>
            </a:r>
            <a:r>
              <a:rPr lang="en-US" dirty="0" smtClean="0"/>
              <a:t>defined as the pH at which </a:t>
            </a:r>
            <a:r>
              <a:rPr lang="en-US" dirty="0" smtClean="0"/>
              <a:t>a molecule </a:t>
            </a:r>
            <a:r>
              <a:rPr lang="en-US" dirty="0" smtClean="0"/>
              <a:t>exists as a zwitter ion or dipolar ion </a:t>
            </a:r>
            <a:r>
              <a:rPr lang="en-US" dirty="0" smtClean="0"/>
              <a:t>and carries </a:t>
            </a:r>
            <a:r>
              <a:rPr lang="en-US" dirty="0" smtClean="0"/>
              <a:t>no net charge.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5908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81000"/>
            <a:ext cx="8077200" cy="5638800"/>
          </a:xfrm>
        </p:spPr>
        <p:txBody>
          <a:bodyPr/>
          <a:lstStyle/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Amino acids: </a:t>
            </a:r>
          </a:p>
          <a:p>
            <a:pPr algn="just"/>
            <a:r>
              <a:rPr lang="en-US" dirty="0" smtClean="0"/>
              <a:t>Amino acids are a group of organic compounds containing two functional groups – </a:t>
            </a:r>
            <a:r>
              <a:rPr lang="en-US" i="1" dirty="0" smtClean="0"/>
              <a:t>amino and carboxyl.</a:t>
            </a:r>
          </a:p>
          <a:p>
            <a:pPr algn="just"/>
            <a:r>
              <a:rPr lang="en-US" dirty="0" smtClean="0"/>
              <a:t>The amino group ( -NH2) is basic while the carboxyl group ( -COOH ) is acidic in nature.</a:t>
            </a:r>
          </a:p>
          <a:p>
            <a:r>
              <a:rPr lang="en-US" dirty="0" smtClean="0"/>
              <a:t>The key elements of amino acid are carbon, hydrogen, oxygen, and nitrogen.</a:t>
            </a:r>
          </a:p>
          <a:p>
            <a:r>
              <a:rPr lang="en-US" dirty="0" smtClean="0"/>
              <a:t>Amino acids are the basic structural building units of protein and they are also utilized as an energy source.</a:t>
            </a:r>
          </a:p>
          <a:p>
            <a:pPr algn="just"/>
            <a:r>
              <a:rPr lang="en-US" dirty="0" smtClean="0"/>
              <a:t>There are about 300 amino acids occur in nature.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772400" cy="57943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Structure of Amino acids: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914400"/>
            <a:ext cx="8001000" cy="5105400"/>
          </a:xfrm>
        </p:spPr>
        <p:txBody>
          <a:bodyPr/>
          <a:lstStyle/>
          <a:p>
            <a:r>
              <a:rPr lang="en-US" dirty="0" smtClean="0"/>
              <a:t>Each amino acid has 4 different groups attached to α- </a:t>
            </a:r>
            <a:r>
              <a:rPr lang="en-US" dirty="0" smtClean="0"/>
              <a:t>carbon    (which </a:t>
            </a:r>
            <a:r>
              <a:rPr lang="en-US" dirty="0" smtClean="0"/>
              <a:t>is C-atom next to COOH).</a:t>
            </a:r>
          </a:p>
          <a:p>
            <a:r>
              <a:rPr lang="en-US" dirty="0" smtClean="0"/>
              <a:t> These 4 groups are : amino group, COOH, Hydrogen atom and side Chain (R)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853030"/>
            <a:ext cx="5329814" cy="2709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65563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Classification of amino acids: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143000"/>
            <a:ext cx="7924800" cy="4876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1.Aliphatic amino acids</a:t>
            </a:r>
          </a:p>
          <a:p>
            <a:pPr>
              <a:buNone/>
            </a:pPr>
            <a:r>
              <a:rPr lang="en-US" b="1" dirty="0" smtClean="0"/>
              <a:t>2.Hydroxyl group containing amino acids</a:t>
            </a:r>
          </a:p>
          <a:p>
            <a:pPr>
              <a:buNone/>
            </a:pPr>
            <a:r>
              <a:rPr lang="en-US" b="1" dirty="0" smtClean="0"/>
              <a:t>3.Sulfur containing amino acids</a:t>
            </a:r>
          </a:p>
          <a:p>
            <a:pPr>
              <a:buNone/>
            </a:pPr>
            <a:r>
              <a:rPr lang="en-US" b="1" dirty="0" smtClean="0"/>
              <a:t>4.Acidic amino acids and their amides</a:t>
            </a:r>
          </a:p>
          <a:p>
            <a:pPr>
              <a:buNone/>
            </a:pPr>
            <a:r>
              <a:rPr lang="en-US" b="1" dirty="0" smtClean="0"/>
              <a:t>5.Basic amino acids</a:t>
            </a:r>
          </a:p>
          <a:p>
            <a:pPr>
              <a:buNone/>
            </a:pPr>
            <a:r>
              <a:rPr lang="en-US" b="1" dirty="0" smtClean="0"/>
              <a:t>6.Aromatic amino acids</a:t>
            </a:r>
          </a:p>
          <a:p>
            <a:pPr>
              <a:buNone/>
            </a:pPr>
            <a:r>
              <a:rPr lang="en-US" b="1" dirty="0" smtClean="0"/>
              <a:t>7.Imino acids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457200"/>
            <a:ext cx="8153400" cy="5562600"/>
          </a:xfrm>
        </p:spPr>
        <p:txBody>
          <a:bodyPr>
            <a:normAutofit/>
          </a:bodyPr>
          <a:lstStyle/>
          <a:p>
            <a:r>
              <a:rPr lang="en-US" b="1" dirty="0" smtClean="0"/>
              <a:t>1. Aliphatic amino acids:</a:t>
            </a:r>
          </a:p>
          <a:p>
            <a:pPr>
              <a:buNone/>
            </a:pPr>
            <a:r>
              <a:rPr lang="en-US" b="1" dirty="0" smtClean="0"/>
              <a:t>Glycine </a:t>
            </a:r>
          </a:p>
          <a:p>
            <a:pPr>
              <a:buNone/>
            </a:pPr>
            <a:r>
              <a:rPr lang="en-US" b="1" dirty="0" smtClean="0"/>
              <a:t>Alanine </a:t>
            </a:r>
          </a:p>
          <a:p>
            <a:pPr>
              <a:buNone/>
            </a:pPr>
            <a:r>
              <a:rPr lang="en-US" b="1" dirty="0" smtClean="0"/>
              <a:t> Valine</a:t>
            </a:r>
          </a:p>
          <a:p>
            <a:pPr>
              <a:buNone/>
            </a:pPr>
            <a:r>
              <a:rPr lang="en-US" b="1" dirty="0" smtClean="0"/>
              <a:t>Leucine</a:t>
            </a:r>
          </a:p>
          <a:p>
            <a:pPr>
              <a:buNone/>
            </a:pPr>
            <a:r>
              <a:rPr lang="en-US" b="1" dirty="0" smtClean="0"/>
              <a:t>Isoleucine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1800" b="1" dirty="0" smtClean="0"/>
              <a:t>                          Glycine                                                               alanine</a:t>
            </a:r>
            <a:endParaRPr 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581400"/>
            <a:ext cx="3252787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505200"/>
            <a:ext cx="3581400" cy="1728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685800"/>
            <a:ext cx="8153400" cy="5334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2. Hydroxyl gr. containing amino acids (-OH):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Serine</a:t>
            </a:r>
          </a:p>
          <a:p>
            <a:pPr>
              <a:buNone/>
            </a:pPr>
            <a:r>
              <a:rPr lang="en-US" b="1" dirty="0" smtClean="0"/>
              <a:t>Threonine</a:t>
            </a:r>
          </a:p>
          <a:p>
            <a:pPr>
              <a:buNone/>
            </a:pPr>
            <a:r>
              <a:rPr lang="en-US" b="1" dirty="0" smtClean="0"/>
              <a:t>Tyrosine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  Serine                                Threonine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971800"/>
            <a:ext cx="34194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048000"/>
            <a:ext cx="240982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83058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3. Sulfur containing amino acids: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Cysteine </a:t>
            </a:r>
          </a:p>
          <a:p>
            <a:pPr>
              <a:buNone/>
            </a:pPr>
            <a:r>
              <a:rPr lang="en-US" b="1" dirty="0" smtClean="0"/>
              <a:t>Methionine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                   Cysteine                                Methionine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124200"/>
            <a:ext cx="30099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514600"/>
            <a:ext cx="292417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81000"/>
            <a:ext cx="81534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4. Acidic amino acids and their amides:</a:t>
            </a:r>
          </a:p>
          <a:p>
            <a:pPr>
              <a:buNone/>
            </a:pPr>
            <a:r>
              <a:rPr lang="en-US" b="1" dirty="0" smtClean="0"/>
              <a:t>Aspartic acid</a:t>
            </a:r>
          </a:p>
          <a:p>
            <a:pPr>
              <a:buNone/>
            </a:pPr>
            <a:r>
              <a:rPr lang="en-US" b="1" dirty="0" smtClean="0"/>
              <a:t>Asparagine </a:t>
            </a:r>
          </a:p>
          <a:p>
            <a:pPr>
              <a:buNone/>
            </a:pPr>
            <a:r>
              <a:rPr lang="en-US" b="1" dirty="0" smtClean="0"/>
              <a:t>Glutamic acid</a:t>
            </a:r>
          </a:p>
          <a:p>
            <a:pPr>
              <a:buNone/>
            </a:pPr>
            <a:r>
              <a:rPr lang="en-US" b="1" dirty="0" smtClean="0"/>
              <a:t>Glutamine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Glutamic acid                              Aspartic acid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819400"/>
            <a:ext cx="340995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2590800"/>
            <a:ext cx="29527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0772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5.Basic amino acids:</a:t>
            </a:r>
          </a:p>
          <a:p>
            <a:pPr>
              <a:buNone/>
            </a:pPr>
            <a:r>
              <a:rPr lang="en-US" b="1" dirty="0" smtClean="0"/>
              <a:t>Lysine</a:t>
            </a:r>
          </a:p>
          <a:p>
            <a:pPr>
              <a:buNone/>
            </a:pPr>
            <a:r>
              <a:rPr lang="en-US" b="1" dirty="0" smtClean="0"/>
              <a:t>Arginine</a:t>
            </a:r>
          </a:p>
          <a:p>
            <a:pPr>
              <a:buNone/>
            </a:pPr>
            <a:r>
              <a:rPr lang="en-US" b="1" dirty="0" smtClean="0"/>
              <a:t>Histidine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        Lysine                                           Histidine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09800"/>
            <a:ext cx="2438400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2286000"/>
            <a:ext cx="27622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289</TotalTime>
  <Words>618</Words>
  <Application>Microsoft Office PowerPoint</Application>
  <PresentationFormat>On-screen Show (4:3)</PresentationFormat>
  <Paragraphs>165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Chapter 4: Amino acids</vt:lpstr>
      <vt:lpstr>Slide 2</vt:lpstr>
      <vt:lpstr>Structure of Amino acids:</vt:lpstr>
      <vt:lpstr>Classification of amino acids:</vt:lpstr>
      <vt:lpstr>Slide 5</vt:lpstr>
      <vt:lpstr>Slide 6</vt:lpstr>
      <vt:lpstr>Slide 7</vt:lpstr>
      <vt:lpstr>Slide 8</vt:lpstr>
      <vt:lpstr>Slide 9</vt:lpstr>
      <vt:lpstr>Slide 10</vt:lpstr>
      <vt:lpstr>Slide 11</vt:lpstr>
      <vt:lpstr>Classification of amino acids based on polarity:</vt:lpstr>
      <vt:lpstr>Slide 13</vt:lpstr>
      <vt:lpstr>Slide 14</vt:lpstr>
      <vt:lpstr>The Ninhydrin Reaction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4: Proteins</dc:title>
  <dc:creator>dell02</dc:creator>
  <cp:lastModifiedBy>dell02</cp:lastModifiedBy>
  <cp:revision>82</cp:revision>
  <dcterms:created xsi:type="dcterms:W3CDTF">2018-01-12T07:12:25Z</dcterms:created>
  <dcterms:modified xsi:type="dcterms:W3CDTF">2018-01-18T08:34:00Z</dcterms:modified>
</cp:coreProperties>
</file>