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3BB39-E50D-42AC-A5F5-72739CA04687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15275-1ED6-4E6D-B93C-0E977CCC2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33C0-21FB-465D-8CD9-BC71226724BC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99E4-816E-47F2-BE65-F8BADCB3C4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899E4-816E-47F2-BE65-F8BADCB3C49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B0D-D474-421B-81AB-14E923468FC2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881F-B57E-41F8-8E0D-80188A436C28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D6E-1A15-49D5-92BE-51F56CA238E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7189-C052-4C27-9DBD-E7DFAD28A27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D186-B1E8-4A8F-BE40-F6BDD2D607D7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4723-8B24-438F-B562-542478ECDD3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08FE-4039-4D8E-9FEA-4242041798ED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313D-C221-4711-84A0-CB980C8D628F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632C-5FA7-4CCC-81AB-C2B481FAADEE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D9F9-345E-4158-9648-0E28B8A7FA06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B675-6650-4E00-B22F-58E28465E6B2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9CB9FA-068B-48CF-8AFA-0CC86F7D2B96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6636CA-11D9-4F42-BFE4-063228C86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133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Prof. Sanjay A.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Nagdev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Department Of Quality Assurance</a:t>
            </a:r>
          </a:p>
          <a:p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K.Y.D.S.C.T’s College of pharmacy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5: 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Lipids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Biochemistry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609600"/>
            <a:ext cx="8077200" cy="5410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Acid Value/Acid Number:</a:t>
            </a:r>
          </a:p>
          <a:p>
            <a:pPr>
              <a:buNone/>
            </a:pPr>
            <a:r>
              <a:rPr lang="en-US" dirty="0" smtClean="0"/>
              <a:t>   it is the </a:t>
            </a:r>
            <a:r>
              <a:rPr lang="en-US" b="1" dirty="0" smtClean="0"/>
              <a:t>number of milligrams </a:t>
            </a:r>
            <a:r>
              <a:rPr lang="en-US" dirty="0" smtClean="0"/>
              <a:t>of Potassium hydroxide required to Neutralize the free fatty acids in </a:t>
            </a:r>
            <a:r>
              <a:rPr lang="en-US" b="1" i="1" dirty="0" smtClean="0"/>
              <a:t>1 gram </a:t>
            </a:r>
            <a:r>
              <a:rPr lang="en-US" dirty="0" smtClean="0"/>
              <a:t>of oil/ fat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[Note:  High acid value indicates the storage of oil/fat under improper conditions.]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Saponification value/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aponification number: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it is the number of milligrams of potassium hydroxide required to completely saponify the </a:t>
            </a:r>
            <a:r>
              <a:rPr lang="en-US" i="1" dirty="0" smtClean="0"/>
              <a:t>1 gram </a:t>
            </a:r>
            <a:r>
              <a:rPr lang="en-US" dirty="0" smtClean="0"/>
              <a:t>of oil/fat.</a:t>
            </a:r>
          </a:p>
          <a:p>
            <a:pPr>
              <a:buNone/>
            </a:pPr>
            <a:r>
              <a:rPr lang="en-US" i="1" dirty="0" smtClean="0"/>
              <a:t>[</a:t>
            </a:r>
            <a:r>
              <a:rPr lang="en-US" i="1" dirty="0" smtClean="0"/>
              <a:t>Note: Saponification value gives us the idea about the molecular weight of oil/fat .]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381000"/>
            <a:ext cx="8077200" cy="5638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Iodine value/ iodine Number: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It is the number of grams of iodine the that combines with </a:t>
            </a:r>
            <a:r>
              <a:rPr lang="en-US" b="1" dirty="0" smtClean="0"/>
              <a:t>100 gm</a:t>
            </a:r>
            <a:r>
              <a:rPr lang="en-US" dirty="0" smtClean="0"/>
              <a:t> of oil/fat.</a:t>
            </a:r>
          </a:p>
          <a:p>
            <a:pPr>
              <a:buNone/>
            </a:pPr>
            <a:r>
              <a:rPr lang="en-US" i="1" dirty="0" smtClean="0"/>
              <a:t>[Note: Iodine number gives us the idea about the degree of unsaturation in oil/fat]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Rancidity: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oxidation or Chemical Decomposition of oils/ Fats is called as Rancidity.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rancid product becomes unfit for consumption and have bad taste and odour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7318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Cholesterol: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2192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Most important sterol </a:t>
            </a:r>
            <a:r>
              <a:rPr lang="en-US" dirty="0" smtClean="0"/>
              <a:t>inhuman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Molecular formula-C</a:t>
            </a:r>
            <a:r>
              <a:rPr lang="en-US" sz="1500" dirty="0" smtClean="0"/>
              <a:t>27</a:t>
            </a:r>
            <a:r>
              <a:rPr lang="en-US" dirty="0" smtClean="0"/>
              <a:t>H</a:t>
            </a:r>
            <a:r>
              <a:rPr lang="en-US" sz="1500" dirty="0" smtClean="0"/>
              <a:t>45</a:t>
            </a:r>
            <a:r>
              <a:rPr lang="en-US" dirty="0" smtClean="0"/>
              <a:t>OH</a:t>
            </a:r>
            <a:endParaRPr lang="en-US" dirty="0" smtClean="0"/>
          </a:p>
          <a:p>
            <a:r>
              <a:rPr lang="en-US" dirty="0" smtClean="0"/>
              <a:t>Possesses </a:t>
            </a:r>
            <a:r>
              <a:rPr lang="en-US" dirty="0" smtClean="0"/>
              <a:t>a </a:t>
            </a:r>
            <a:r>
              <a:rPr lang="en-US" dirty="0" smtClean="0"/>
              <a:t>cyclo-</a:t>
            </a:r>
            <a:r>
              <a:rPr lang="en-US" dirty="0" err="1" smtClean="0"/>
              <a:t>pentano</a:t>
            </a:r>
            <a:r>
              <a:rPr lang="en-US" dirty="0" smtClean="0"/>
              <a:t>-per-hydro-</a:t>
            </a:r>
            <a:r>
              <a:rPr lang="en-US" dirty="0" err="1" smtClean="0"/>
              <a:t>phenatherene</a:t>
            </a:r>
            <a:r>
              <a:rPr lang="en-US" dirty="0" smtClean="0"/>
              <a:t> ring nucleus</a:t>
            </a:r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 smtClean="0"/>
              <a:t>an -OH group at C</a:t>
            </a:r>
            <a:r>
              <a:rPr lang="en-US" sz="1400" dirty="0" smtClean="0"/>
              <a:t>3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double bond between </a:t>
            </a:r>
            <a:r>
              <a:rPr lang="en-US" dirty="0" smtClean="0"/>
              <a:t>C5and </a:t>
            </a:r>
            <a:r>
              <a:rPr lang="en-US" dirty="0" smtClean="0"/>
              <a:t>C6</a:t>
            </a:r>
          </a:p>
          <a:p>
            <a:r>
              <a:rPr lang="en-US" dirty="0" smtClean="0"/>
              <a:t> </a:t>
            </a:r>
            <a:r>
              <a:rPr lang="en-US" dirty="0" smtClean="0"/>
              <a:t>Two- CH3 groups at </a:t>
            </a:r>
            <a:r>
              <a:rPr lang="en-US" dirty="0" smtClean="0"/>
              <a:t>C</a:t>
            </a:r>
            <a:r>
              <a:rPr lang="en-US" sz="1400" dirty="0" smtClean="0"/>
              <a:t>10</a:t>
            </a:r>
            <a:r>
              <a:rPr lang="en-US" dirty="0" smtClean="0"/>
              <a:t> and </a:t>
            </a:r>
            <a:r>
              <a:rPr lang="en-US" dirty="0" smtClean="0"/>
              <a:t>C</a:t>
            </a:r>
            <a:r>
              <a:rPr lang="en-US" sz="1400" dirty="0" smtClean="0"/>
              <a:t>13</a:t>
            </a:r>
          </a:p>
          <a:p>
            <a:r>
              <a:rPr lang="en-US" dirty="0" smtClean="0"/>
              <a:t>An </a:t>
            </a:r>
            <a:r>
              <a:rPr lang="en-US" dirty="0" smtClean="0"/>
              <a:t>eight carbon side </a:t>
            </a:r>
            <a:r>
              <a:rPr lang="en-US" dirty="0" smtClean="0"/>
              <a:t>chain attached </a:t>
            </a:r>
            <a:r>
              <a:rPr lang="en-US" dirty="0" smtClean="0"/>
              <a:t>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sz="1400" dirty="0" smtClean="0"/>
              <a:t>17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819400"/>
            <a:ext cx="307487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/>
          <a:lstStyle/>
          <a:p>
            <a:r>
              <a:rPr lang="en-US" dirty="0" smtClean="0"/>
              <a:t>Normal level of serum total </a:t>
            </a:r>
            <a:r>
              <a:rPr lang="en-US" dirty="0" smtClean="0"/>
              <a:t>cholesterol ranges </a:t>
            </a:r>
            <a:r>
              <a:rPr lang="en-US" dirty="0" smtClean="0"/>
              <a:t>between </a:t>
            </a:r>
            <a:r>
              <a:rPr lang="en-US" b="1" dirty="0" smtClean="0"/>
              <a:t>150-220 </a:t>
            </a:r>
            <a:r>
              <a:rPr lang="en-US" b="1" dirty="0" smtClean="0"/>
              <a:t>mg/</a:t>
            </a:r>
            <a:r>
              <a:rPr lang="en-US" b="1" dirty="0" err="1" smtClean="0"/>
              <a:t>dL</a:t>
            </a:r>
            <a:r>
              <a:rPr lang="en-US" dirty="0" smtClean="0"/>
              <a:t> (deciliter)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Pathological Variations-</a:t>
            </a:r>
          </a:p>
          <a:p>
            <a:r>
              <a:rPr lang="en-US" dirty="0" smtClean="0"/>
              <a:t>A</a:t>
            </a:r>
            <a:r>
              <a:rPr lang="en-US" dirty="0" smtClean="0"/>
              <a:t>) </a:t>
            </a:r>
            <a:r>
              <a:rPr lang="en-US" b="1" dirty="0" smtClean="0"/>
              <a:t>Low cholesterol (Hypocholesterolemia</a:t>
            </a:r>
            <a:r>
              <a:rPr lang="en-US" b="1" dirty="0" smtClean="0"/>
              <a:t>)-                       </a:t>
            </a:r>
            <a:r>
              <a:rPr lang="en-US" dirty="0" smtClean="0"/>
              <a:t>results in anemia</a:t>
            </a:r>
            <a:r>
              <a:rPr lang="en-US" dirty="0" smtClean="0"/>
              <a:t>, hemolytic </a:t>
            </a:r>
            <a:r>
              <a:rPr lang="en-US" dirty="0" smtClean="0"/>
              <a:t>jaundice, malabsorption syndrome.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B) </a:t>
            </a:r>
            <a:r>
              <a:rPr lang="en-US" b="1" dirty="0" smtClean="0"/>
              <a:t>H</a:t>
            </a:r>
            <a:r>
              <a:rPr lang="en-US" b="1" dirty="0" smtClean="0"/>
              <a:t>igh Cholesterol (Hypercholesterolemia)-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results in Nephrotic syndrome,  Diabetes Mellitus and Atherosclerosis.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Lipids: 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lipids are a heterogeneous group </a:t>
            </a:r>
            <a:r>
              <a:rPr lang="en-US" b="1" dirty="0" smtClean="0"/>
              <a:t>of compounds</a:t>
            </a:r>
            <a:r>
              <a:rPr lang="en-US" b="1" dirty="0" smtClean="0"/>
              <a:t>, including fats, oils, steroids, </a:t>
            </a:r>
            <a:r>
              <a:rPr lang="en-US" b="1" dirty="0" smtClean="0"/>
              <a:t>waxes etc.</a:t>
            </a:r>
          </a:p>
          <a:p>
            <a:r>
              <a:rPr lang="en-US" dirty="0" smtClean="0"/>
              <a:t>Lipids are insoluble </a:t>
            </a:r>
            <a:r>
              <a:rPr lang="en-US" dirty="0" smtClean="0"/>
              <a:t>in </a:t>
            </a:r>
            <a:r>
              <a:rPr lang="en-US" dirty="0" smtClean="0"/>
              <a:t>water.</a:t>
            </a:r>
          </a:p>
          <a:p>
            <a:r>
              <a:rPr lang="en-US" dirty="0" smtClean="0"/>
              <a:t>S</a:t>
            </a:r>
            <a:r>
              <a:rPr lang="en-US" dirty="0" smtClean="0"/>
              <a:t>oluble in non-polar </a:t>
            </a:r>
            <a:r>
              <a:rPr lang="en-US" dirty="0" smtClean="0"/>
              <a:t>solvents such as </a:t>
            </a:r>
            <a:r>
              <a:rPr lang="en-US" dirty="0" smtClean="0"/>
              <a:t>ether, benzene, and chloroform.</a:t>
            </a:r>
          </a:p>
          <a:p>
            <a:r>
              <a:rPr lang="en-US" dirty="0" smtClean="0"/>
              <a:t>Lipids are Hydrophobic in nature.</a:t>
            </a:r>
          </a:p>
          <a:p>
            <a:r>
              <a:rPr lang="en-US" dirty="0" smtClean="0"/>
              <a:t>On hydrolysis yield fatty acids which are utilized by living organisms.</a:t>
            </a:r>
          </a:p>
          <a:p>
            <a:r>
              <a:rPr lang="en-US" dirty="0" smtClean="0"/>
              <a:t>Lipids are widely distributed throughout the plant and animal kingdom.</a:t>
            </a:r>
          </a:p>
          <a:p>
            <a:r>
              <a:rPr lang="en-US" dirty="0" smtClean="0"/>
              <a:t>In plant the occur in seeds, nuts and in fruits.</a:t>
            </a:r>
          </a:p>
          <a:p>
            <a:r>
              <a:rPr lang="en-US" dirty="0" smtClean="0"/>
              <a:t>In Animals they are stored in Adipose tissues nervous tissues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556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 of lipids: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9248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Lipids are Storage </a:t>
            </a:r>
            <a:r>
              <a:rPr lang="en-US" dirty="0" smtClean="0"/>
              <a:t>form of </a:t>
            </a:r>
            <a:r>
              <a:rPr lang="en-US" dirty="0" smtClean="0"/>
              <a:t>energy.</a:t>
            </a:r>
          </a:p>
          <a:p>
            <a:pPr algn="just"/>
            <a:r>
              <a:rPr lang="en-US" dirty="0" smtClean="0"/>
              <a:t>Important dietary components because </a:t>
            </a:r>
            <a:r>
              <a:rPr lang="en-US" dirty="0" smtClean="0"/>
              <a:t>of their </a:t>
            </a:r>
            <a:r>
              <a:rPr lang="en-US" dirty="0" smtClean="0"/>
              <a:t>high energy </a:t>
            </a:r>
            <a:r>
              <a:rPr lang="en-US" dirty="0" smtClean="0"/>
              <a:t>value.</a:t>
            </a:r>
            <a:r>
              <a:rPr lang="en-US" b="1" dirty="0" smtClean="0"/>
              <a:t>(Calories)</a:t>
            </a:r>
          </a:p>
          <a:p>
            <a:pPr algn="just"/>
            <a:r>
              <a:rPr lang="en-US" dirty="0" smtClean="0"/>
              <a:t>Structural components of B</a:t>
            </a:r>
            <a:r>
              <a:rPr lang="en-US" dirty="0" smtClean="0"/>
              <a:t>iomembranes.</a:t>
            </a:r>
          </a:p>
          <a:p>
            <a:pPr algn="just"/>
            <a:r>
              <a:rPr lang="en-US" dirty="0" smtClean="0"/>
              <a:t>Serve as thermal insulators in </a:t>
            </a:r>
            <a:r>
              <a:rPr lang="en-US" dirty="0" smtClean="0"/>
              <a:t>the subcutaneous </a:t>
            </a:r>
            <a:r>
              <a:rPr lang="en-US" dirty="0" smtClean="0"/>
              <a:t>tissues and around </a:t>
            </a:r>
            <a:r>
              <a:rPr lang="en-US" dirty="0" smtClean="0"/>
              <a:t>certain organs.</a:t>
            </a:r>
          </a:p>
          <a:p>
            <a:pPr algn="just"/>
            <a:r>
              <a:rPr lang="en-US" dirty="0" smtClean="0"/>
              <a:t>Combinations of lipid and </a:t>
            </a:r>
            <a:r>
              <a:rPr lang="en-US" dirty="0" smtClean="0"/>
              <a:t>protein (lipoproteins</a:t>
            </a:r>
            <a:r>
              <a:rPr lang="en-US" dirty="0" smtClean="0"/>
              <a:t>) are important </a:t>
            </a:r>
            <a:r>
              <a:rPr lang="en-US" dirty="0" smtClean="0"/>
              <a:t>cellular constituents</a:t>
            </a:r>
            <a:r>
              <a:rPr lang="en-US" dirty="0" smtClean="0"/>
              <a:t>, occurring both in the </a:t>
            </a:r>
            <a:r>
              <a:rPr lang="en-US" dirty="0" smtClean="0"/>
              <a:t>cell membrane </a:t>
            </a:r>
            <a:r>
              <a:rPr lang="en-US" dirty="0" smtClean="0"/>
              <a:t>and in the </a:t>
            </a:r>
            <a:r>
              <a:rPr lang="en-US" dirty="0" smtClean="0"/>
              <a:t>mitochondria.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579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significance of Lipids: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924800" cy="49530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   Following </a:t>
            </a:r>
            <a:r>
              <a:rPr lang="en-US" b="1" dirty="0" smtClean="0"/>
              <a:t>diseases are associated </a:t>
            </a:r>
            <a:r>
              <a:rPr lang="en-US" b="1" dirty="0" smtClean="0"/>
              <a:t>with abnormal </a:t>
            </a:r>
            <a:r>
              <a:rPr lang="en-US" b="1" dirty="0" smtClean="0"/>
              <a:t>chemistry or metabolism of lipids-</a:t>
            </a:r>
          </a:p>
          <a:p>
            <a:r>
              <a:rPr lang="en-US" dirty="0" smtClean="0"/>
              <a:t>Obesity</a:t>
            </a:r>
            <a:endParaRPr lang="en-US" dirty="0" smtClean="0"/>
          </a:p>
          <a:p>
            <a:r>
              <a:rPr lang="en-US" dirty="0" smtClean="0"/>
              <a:t>Atherosclerosis</a:t>
            </a:r>
            <a:endParaRPr lang="en-US" dirty="0" smtClean="0"/>
          </a:p>
          <a:p>
            <a:r>
              <a:rPr lang="en-US" dirty="0" smtClean="0"/>
              <a:t>Diabetes </a:t>
            </a:r>
            <a:r>
              <a:rPr lang="en-US" dirty="0" smtClean="0"/>
              <a:t>Mellitus</a:t>
            </a:r>
          </a:p>
          <a:p>
            <a:r>
              <a:rPr lang="en-US" dirty="0" smtClean="0"/>
              <a:t>Hyperlipoproteinemia</a:t>
            </a:r>
            <a:endParaRPr lang="en-US" dirty="0" smtClean="0"/>
          </a:p>
          <a:p>
            <a:r>
              <a:rPr lang="en-US" dirty="0" smtClean="0"/>
              <a:t>Fatty liver etc.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C:\Users\heroyuy\Pictures\Gundam\81cfa85agw1ed76u9n4o7j20yk67ru0x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9144000" cy="6847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808038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Fatty acids: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r>
              <a:rPr lang="en-US" dirty="0" smtClean="0"/>
              <a:t>Fatty acids are aliphatic carboxylic acids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the general formula R-(CH</a:t>
            </a:r>
            <a:r>
              <a:rPr lang="en-US" sz="1400" dirty="0" smtClean="0"/>
              <a:t>2</a:t>
            </a:r>
            <a:r>
              <a:rPr lang="en-US" dirty="0" smtClean="0"/>
              <a:t>)n-COOH</a:t>
            </a:r>
          </a:p>
          <a:p>
            <a:r>
              <a:rPr lang="en-US" dirty="0" smtClean="0"/>
              <a:t>Fatty </a:t>
            </a:r>
            <a:r>
              <a:rPr lang="en-US" dirty="0" smtClean="0"/>
              <a:t>acids that occur in natural fats </a:t>
            </a:r>
            <a:r>
              <a:rPr lang="en-US" dirty="0" smtClean="0"/>
              <a:t>are usually </a:t>
            </a:r>
            <a:r>
              <a:rPr lang="en-US" dirty="0" smtClean="0"/>
              <a:t>straight-chain </a:t>
            </a:r>
            <a:r>
              <a:rPr lang="en-US" dirty="0" smtClean="0"/>
              <a:t>derivatives</a:t>
            </a:r>
          </a:p>
          <a:p>
            <a:r>
              <a:rPr lang="en-US" dirty="0" smtClean="0"/>
              <a:t>The chain may be saturated (containing </a:t>
            </a:r>
            <a:r>
              <a:rPr lang="en-US" dirty="0" smtClean="0"/>
              <a:t>no double </a:t>
            </a:r>
            <a:r>
              <a:rPr lang="en-US" dirty="0" smtClean="0"/>
              <a:t>bonds) or unsaturated (</a:t>
            </a:r>
            <a:r>
              <a:rPr lang="en-US" dirty="0" smtClean="0"/>
              <a:t>containing one </a:t>
            </a:r>
            <a:r>
              <a:rPr lang="en-US" dirty="0" smtClean="0"/>
              <a:t>or more double bonds).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fatty acids: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7848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a) Saturated</a:t>
            </a:r>
          </a:p>
          <a:p>
            <a:pPr>
              <a:buNone/>
            </a:pPr>
            <a:r>
              <a:rPr lang="en-US" sz="2000" dirty="0" smtClean="0"/>
              <a:t>e.g. Acetic acid,  </a:t>
            </a:r>
            <a:r>
              <a:rPr lang="en-US" sz="2000" dirty="0" smtClean="0"/>
              <a:t>B</a:t>
            </a:r>
            <a:r>
              <a:rPr lang="en-US" sz="2000" dirty="0" smtClean="0"/>
              <a:t>utyric acid, Caproic acid.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b</a:t>
            </a:r>
            <a:r>
              <a:rPr lang="en-US" sz="2000" b="1" dirty="0" smtClean="0"/>
              <a:t>) </a:t>
            </a:r>
            <a:r>
              <a:rPr lang="en-US" sz="2000" b="1" dirty="0" smtClean="0"/>
              <a:t>Unsaturated</a:t>
            </a:r>
          </a:p>
          <a:p>
            <a:pPr>
              <a:buNone/>
            </a:pPr>
            <a:r>
              <a:rPr lang="en-US" sz="2000" dirty="0" smtClean="0"/>
              <a:t>1.Monosaturated (mono-enoic): </a:t>
            </a:r>
          </a:p>
          <a:p>
            <a:pPr>
              <a:buNone/>
            </a:pPr>
            <a:r>
              <a:rPr lang="en-US" sz="2000" dirty="0" smtClean="0"/>
              <a:t>e.g. oleic acid</a:t>
            </a:r>
          </a:p>
          <a:p>
            <a:pPr>
              <a:buNone/>
            </a:pPr>
            <a:r>
              <a:rPr lang="en-US" sz="2000" dirty="0" smtClean="0"/>
              <a:t>2.Poly unsaturated (Poly-enoic):e</a:t>
            </a:r>
          </a:p>
          <a:p>
            <a:pPr>
              <a:buNone/>
            </a:pPr>
            <a:r>
              <a:rPr lang="en-US" sz="2000" dirty="0" smtClean="0"/>
              <a:t>.g. </a:t>
            </a:r>
            <a:r>
              <a:rPr lang="el-GR" sz="2000" dirty="0" smtClean="0"/>
              <a:t>α-</a:t>
            </a:r>
            <a:r>
              <a:rPr lang="en-US" sz="2000" dirty="0" smtClean="0"/>
              <a:t>Linolenic acid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c</a:t>
            </a:r>
            <a:r>
              <a:rPr lang="en-US" sz="2000" b="1" dirty="0" smtClean="0"/>
              <a:t>) Branched chain fatty </a:t>
            </a:r>
            <a:r>
              <a:rPr lang="en-US" sz="2000" b="1" dirty="0" smtClean="0"/>
              <a:t>acids</a:t>
            </a:r>
          </a:p>
          <a:p>
            <a:pPr>
              <a:buNone/>
            </a:pPr>
            <a:r>
              <a:rPr lang="en-US" sz="2000" dirty="0" smtClean="0"/>
              <a:t>e.g. Phytanic acid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d) </a:t>
            </a:r>
            <a:r>
              <a:rPr lang="en-US" sz="2000" b="1" dirty="0" smtClean="0"/>
              <a:t>Substituted Fatty </a:t>
            </a:r>
            <a:r>
              <a:rPr lang="en-US" sz="2000" b="1" dirty="0" smtClean="0"/>
              <a:t>acids</a:t>
            </a:r>
          </a:p>
          <a:p>
            <a:pPr>
              <a:buNone/>
            </a:pPr>
            <a:r>
              <a:rPr lang="en-US" sz="2000" dirty="0" smtClean="0"/>
              <a:t>e.g. Cerebronic acid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e)</a:t>
            </a:r>
            <a:r>
              <a:rPr lang="en-US" sz="2000" dirty="0" smtClean="0"/>
              <a:t> </a:t>
            </a:r>
            <a:r>
              <a:rPr lang="en-US" sz="2000" b="1" dirty="0" smtClean="0"/>
              <a:t>Cyclic fatty acids-</a:t>
            </a:r>
          </a:p>
          <a:p>
            <a:pPr>
              <a:buNone/>
            </a:pPr>
            <a:r>
              <a:rPr lang="en-US" sz="2000" dirty="0" smtClean="0"/>
              <a:t>e.g. </a:t>
            </a:r>
            <a:r>
              <a:rPr lang="en-US" sz="2000" dirty="0" smtClean="0"/>
              <a:t>Hydnocarpic acid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fatty acids: According to length of chain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1.Short chain-    with 2-6 carbon atoms</a:t>
            </a:r>
          </a:p>
          <a:p>
            <a:r>
              <a:rPr lang="en-US" smtClean="0"/>
              <a:t>2.Medium chain-   with 8-14 carbon atoms</a:t>
            </a:r>
          </a:p>
          <a:p>
            <a:r>
              <a:rPr lang="en-US" smtClean="0"/>
              <a:t>3.Long chain-    with 16-18 carbon atoms</a:t>
            </a:r>
          </a:p>
          <a:p>
            <a:r>
              <a:rPr lang="en-US" smtClean="0"/>
              <a:t> 4.Very long chain- with 20 or more carbon atoms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6556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role of fatty acids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6CA-11D9-4F42-BFE4-063228C8623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848600" cy="4876800"/>
          </a:xfrm>
        </p:spPr>
        <p:txBody>
          <a:bodyPr/>
          <a:lstStyle/>
          <a:p>
            <a:r>
              <a:rPr lang="en-US" dirty="0" smtClean="0"/>
              <a:t>Fatty </a:t>
            </a:r>
            <a:r>
              <a:rPr lang="en-US" dirty="0" smtClean="0"/>
              <a:t>acids are the building blocks of </a:t>
            </a:r>
            <a:r>
              <a:rPr lang="en-US" dirty="0" smtClean="0"/>
              <a:t>dietary fats.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Fatty </a:t>
            </a:r>
            <a:r>
              <a:rPr lang="en-US" dirty="0" smtClean="0"/>
              <a:t>acids are also required for </a:t>
            </a:r>
            <a:r>
              <a:rPr lang="en-US" dirty="0" smtClean="0"/>
              <a:t>the formation </a:t>
            </a:r>
            <a:r>
              <a:rPr lang="en-US" dirty="0" smtClean="0"/>
              <a:t>of membrane lipids such </a:t>
            </a:r>
            <a:r>
              <a:rPr lang="en-US" dirty="0" smtClean="0"/>
              <a:t>as phospholipids </a:t>
            </a:r>
            <a:r>
              <a:rPr lang="en-US" dirty="0" smtClean="0"/>
              <a:t>and glycolipids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act as fuel molecules and are oxidized </a:t>
            </a:r>
            <a:r>
              <a:rPr lang="en-US" dirty="0" smtClean="0"/>
              <a:t>to produce </a:t>
            </a:r>
            <a:r>
              <a:rPr lang="en-US" dirty="0" smtClean="0"/>
              <a:t>energy.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687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Chapter 5:  Lipids</vt:lpstr>
      <vt:lpstr>Slide 2</vt:lpstr>
      <vt:lpstr>Functions of lipids:</vt:lpstr>
      <vt:lpstr>Clinical significance of Lipids:</vt:lpstr>
      <vt:lpstr>Slide 5</vt:lpstr>
      <vt:lpstr>Fatty acids:</vt:lpstr>
      <vt:lpstr>Classification of fatty acids: According to nature</vt:lpstr>
      <vt:lpstr>Classification of fatty acids: According to length of chain</vt:lpstr>
      <vt:lpstr>Biological role of fatty acids</vt:lpstr>
      <vt:lpstr>Slide 10</vt:lpstr>
      <vt:lpstr>Slide 11</vt:lpstr>
      <vt:lpstr>Cholesterol: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Biomembranes</dc:title>
  <dc:creator>dell02</dc:creator>
  <cp:lastModifiedBy>dell02</cp:lastModifiedBy>
  <cp:revision>118</cp:revision>
  <dcterms:created xsi:type="dcterms:W3CDTF">2017-12-29T11:02:43Z</dcterms:created>
  <dcterms:modified xsi:type="dcterms:W3CDTF">2018-01-19T09:29:40Z</dcterms:modified>
</cp:coreProperties>
</file>