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3/6/2018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3/6/2018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Prepared by:</a:t>
            </a:r>
          </a:p>
          <a:p>
            <a:r>
              <a:rPr lang="en-US" dirty="0" smtClean="0"/>
              <a:t>Prof. M. R. </a:t>
            </a:r>
            <a:r>
              <a:rPr lang="en-US" dirty="0" err="1" smtClean="0"/>
              <a:t>Bhurat</a:t>
            </a:r>
            <a:endParaRPr lang="en-US" dirty="0" smtClean="0"/>
          </a:p>
          <a:p>
            <a:r>
              <a:rPr lang="en-US" dirty="0" smtClean="0"/>
              <a:t>Pharmacognosy department</a:t>
            </a:r>
            <a:endParaRPr lang="en-US" dirty="0"/>
          </a:p>
        </p:txBody>
      </p:sp>
      <p:sp>
        <p:nvSpPr>
          <p:cNvPr id="2" name="Title 1"/>
          <p:cNvSpPr>
            <a:spLocks noGrp="1"/>
          </p:cNvSpPr>
          <p:nvPr>
            <p:ph type="ctrTitle"/>
          </p:nvPr>
        </p:nvSpPr>
        <p:spPr/>
        <p:txBody>
          <a:bodyPr>
            <a:normAutofit fontScale="90000"/>
          </a:bodyPr>
          <a:lstStyle/>
          <a:p>
            <a:r>
              <a:rPr b="1" smtClean="0"/>
              <a:t>COMPLEMENTARY AND ALTERNATIVE SYSTEM OF MEDICINE</a:t>
            </a:r>
            <a:r>
              <a:rPr smtClean="0"/>
              <a:t/>
            </a:r>
            <a:br>
              <a:rPr smtClean="0"/>
            </a:br>
            <a:endParaRPr lang="en-US" dirty="0"/>
          </a:p>
        </p:txBody>
      </p:sp>
      <p:pic>
        <p:nvPicPr>
          <p:cNvPr id="1026" name="Picture 2" descr="E:\lab formats\kydsct Logo.jpg"/>
          <p:cNvPicPr>
            <a:picLocks noChangeAspect="1" noChangeArrowheads="1"/>
          </p:cNvPicPr>
          <p:nvPr/>
        </p:nvPicPr>
        <p:blipFill>
          <a:blip r:embed="rId2"/>
          <a:srcRect/>
          <a:stretch>
            <a:fillRect/>
          </a:stretch>
        </p:blipFill>
        <p:spPr bwMode="auto">
          <a:xfrm>
            <a:off x="7086600" y="4800600"/>
            <a:ext cx="1809750" cy="1785937"/>
          </a:xfrm>
          <a:prstGeom prst="rect">
            <a:avLst/>
          </a:prstGeom>
          <a:noFill/>
        </p:spPr>
      </p:pic>
      <p:pic>
        <p:nvPicPr>
          <p:cNvPr id="1028" name="Picture 4" descr="Image result for unani system logo"/>
          <p:cNvPicPr>
            <a:picLocks noChangeAspect="1" noChangeArrowheads="1"/>
          </p:cNvPicPr>
          <p:nvPr/>
        </p:nvPicPr>
        <p:blipFill>
          <a:blip r:embed="rId3"/>
          <a:srcRect/>
          <a:stretch>
            <a:fillRect/>
          </a:stretch>
        </p:blipFill>
        <p:spPr bwMode="auto">
          <a:xfrm>
            <a:off x="381000" y="4800600"/>
            <a:ext cx="1905000" cy="18478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err="1" smtClean="0"/>
              <a:t>Unani</a:t>
            </a:r>
            <a:r>
              <a:rPr lang="en-US" dirty="0" smtClean="0"/>
              <a:t> Medicine</a:t>
            </a:r>
            <a:endParaRPr lang="en-US" dirty="0"/>
          </a:p>
        </p:txBody>
      </p:sp>
      <p:graphicFrame>
        <p:nvGraphicFramePr>
          <p:cNvPr id="4" name="Table 3"/>
          <p:cNvGraphicFramePr>
            <a:graphicFrameLocks noGrp="1"/>
          </p:cNvGraphicFramePr>
          <p:nvPr/>
        </p:nvGraphicFramePr>
        <p:xfrm>
          <a:off x="609600" y="1066804"/>
          <a:ext cx="7924800" cy="5410196"/>
        </p:xfrm>
        <a:graphic>
          <a:graphicData uri="http://schemas.openxmlformats.org/drawingml/2006/table">
            <a:tbl>
              <a:tblPr/>
              <a:tblGrid>
                <a:gridCol w="457200"/>
                <a:gridCol w="1981200"/>
                <a:gridCol w="3352800"/>
                <a:gridCol w="2133600"/>
              </a:tblGrid>
              <a:tr h="491836">
                <a:tc>
                  <a:txBody>
                    <a:bodyPr/>
                    <a:lstStyle/>
                    <a:p>
                      <a:pPr marL="0" marR="0" algn="just">
                        <a:lnSpc>
                          <a:spcPct val="150000"/>
                        </a:lnSpc>
                        <a:spcBef>
                          <a:spcPts val="1200"/>
                        </a:spcBef>
                        <a:spcAft>
                          <a:spcPts val="0"/>
                        </a:spcAft>
                      </a:pPr>
                      <a:r>
                        <a:rPr lang="en-US" sz="1600" b="1" dirty="0">
                          <a:latin typeface="Times New Roman"/>
                          <a:ea typeface="Times New Roman"/>
                          <a:cs typeface="Times New Roman"/>
                        </a:rPr>
                        <a:t>No</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1200"/>
                        </a:spcBef>
                        <a:spcAft>
                          <a:spcPts val="0"/>
                        </a:spcAft>
                      </a:pPr>
                      <a:r>
                        <a:rPr lang="en-US" sz="1600" b="1" dirty="0">
                          <a:latin typeface="Times New Roman"/>
                          <a:ea typeface="Times New Roman"/>
                          <a:cs typeface="Times New Roman"/>
                        </a:rPr>
                        <a:t>Preparation</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1200"/>
                        </a:spcBef>
                        <a:spcAft>
                          <a:spcPts val="0"/>
                        </a:spcAft>
                      </a:pPr>
                      <a:r>
                        <a:rPr lang="en-US" sz="1600" b="1">
                          <a:latin typeface="Times New Roman"/>
                          <a:ea typeface="Times New Roman"/>
                          <a:cs typeface="Times New Roman"/>
                        </a:rPr>
                        <a:t>Drug character</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1200"/>
                        </a:spcBef>
                        <a:spcAft>
                          <a:spcPts val="0"/>
                        </a:spcAft>
                      </a:pPr>
                      <a:r>
                        <a:rPr lang="en-US" sz="1600" b="1">
                          <a:latin typeface="Times New Roman"/>
                          <a:ea typeface="Times New Roman"/>
                          <a:cs typeface="Times New Roman"/>
                        </a:rPr>
                        <a:t>Uses</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36">
                <a:tc>
                  <a:txBody>
                    <a:bodyPr/>
                    <a:lstStyle/>
                    <a:p>
                      <a:pPr marL="0" marR="0" algn="just">
                        <a:lnSpc>
                          <a:spcPct val="150000"/>
                        </a:lnSpc>
                        <a:spcBef>
                          <a:spcPts val="0"/>
                        </a:spcBef>
                        <a:spcAft>
                          <a:spcPts val="0"/>
                        </a:spcAft>
                      </a:pPr>
                      <a:r>
                        <a:rPr lang="en-US" sz="1600">
                          <a:latin typeface="Times New Roman"/>
                          <a:ea typeface="Times New Roman"/>
                          <a:cs typeface="Times New Roman"/>
                        </a:rPr>
                        <a:t>1</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Saffoof</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From crude drug to powder</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36">
                <a:tc>
                  <a:txBody>
                    <a:bodyPr/>
                    <a:lstStyle/>
                    <a:p>
                      <a:pPr marL="0" marR="0" algn="just">
                        <a:lnSpc>
                          <a:spcPct val="150000"/>
                        </a:lnSpc>
                        <a:spcBef>
                          <a:spcPts val="0"/>
                        </a:spcBef>
                        <a:spcAft>
                          <a:spcPts val="0"/>
                        </a:spcAft>
                      </a:pPr>
                      <a:r>
                        <a:rPr lang="en-US" sz="1600">
                          <a:latin typeface="Times New Roman"/>
                          <a:ea typeface="Times New Roman"/>
                          <a:cs typeface="Times New Roman"/>
                        </a:rPr>
                        <a:t>2</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Sharbat</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Aqueous concentration with sugar</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Oral drinks</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36">
                <a:tc>
                  <a:txBody>
                    <a:bodyPr/>
                    <a:lstStyle/>
                    <a:p>
                      <a:pPr marL="0" marR="0" algn="just">
                        <a:lnSpc>
                          <a:spcPct val="150000"/>
                        </a:lnSpc>
                        <a:spcBef>
                          <a:spcPts val="0"/>
                        </a:spcBef>
                        <a:spcAft>
                          <a:spcPts val="0"/>
                        </a:spcAft>
                      </a:pPr>
                      <a:r>
                        <a:rPr lang="en-US" sz="1600">
                          <a:latin typeface="Times New Roman"/>
                          <a:ea typeface="Times New Roman"/>
                          <a:cs typeface="Times New Roman"/>
                        </a:rPr>
                        <a:t>3</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Mazoom</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Powdered drug and  honey (1:3)</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Electuaries</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36">
                <a:tc>
                  <a:txBody>
                    <a:bodyPr/>
                    <a:lstStyle/>
                    <a:p>
                      <a:pPr marL="0" marR="0" algn="just">
                        <a:lnSpc>
                          <a:spcPct val="150000"/>
                        </a:lnSpc>
                        <a:spcBef>
                          <a:spcPts val="0"/>
                        </a:spcBef>
                        <a:spcAft>
                          <a:spcPts val="0"/>
                        </a:spcAft>
                      </a:pPr>
                      <a:r>
                        <a:rPr lang="en-US" sz="1600">
                          <a:latin typeface="Times New Roman"/>
                          <a:ea typeface="Times New Roman"/>
                          <a:cs typeface="Times New Roman"/>
                        </a:rPr>
                        <a:t>4</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Jawarish</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Concentratedmazoon</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Stomach infection</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36">
                <a:tc>
                  <a:txBody>
                    <a:bodyPr/>
                    <a:lstStyle/>
                    <a:p>
                      <a:pPr marL="0" marR="0" algn="just">
                        <a:lnSpc>
                          <a:spcPct val="150000"/>
                        </a:lnSpc>
                        <a:spcBef>
                          <a:spcPts val="0"/>
                        </a:spcBef>
                        <a:spcAft>
                          <a:spcPts val="0"/>
                        </a:spcAft>
                      </a:pPr>
                      <a:r>
                        <a:rPr lang="en-US" sz="1600">
                          <a:latin typeface="Times New Roman"/>
                          <a:ea typeface="Times New Roman"/>
                          <a:cs typeface="Times New Roman"/>
                        </a:rPr>
                        <a:t>5</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Araq</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Distilled aromatic waters</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Digestion aid</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36">
                <a:tc>
                  <a:txBody>
                    <a:bodyPr/>
                    <a:lstStyle/>
                    <a:p>
                      <a:pPr marL="0" marR="0" algn="just">
                        <a:lnSpc>
                          <a:spcPct val="150000"/>
                        </a:lnSpc>
                        <a:spcBef>
                          <a:spcPts val="0"/>
                        </a:spcBef>
                        <a:spcAft>
                          <a:spcPts val="0"/>
                        </a:spcAft>
                      </a:pPr>
                      <a:r>
                        <a:rPr lang="en-US" sz="1600">
                          <a:latin typeface="Times New Roman"/>
                          <a:ea typeface="Times New Roman"/>
                          <a:cs typeface="Times New Roman"/>
                        </a:rPr>
                        <a:t>6</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Laooq</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Drug powder and syrup preparation</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For chest infection</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36">
                <a:tc>
                  <a:txBody>
                    <a:bodyPr/>
                    <a:lstStyle/>
                    <a:p>
                      <a:pPr marL="0" marR="0" algn="just">
                        <a:lnSpc>
                          <a:spcPct val="150000"/>
                        </a:lnSpc>
                        <a:spcBef>
                          <a:spcPts val="0"/>
                        </a:spcBef>
                        <a:spcAft>
                          <a:spcPts val="0"/>
                        </a:spcAft>
                      </a:pPr>
                      <a:r>
                        <a:rPr lang="en-US" sz="1600">
                          <a:latin typeface="Times New Roman"/>
                          <a:ea typeface="Times New Roman"/>
                          <a:cs typeface="Times New Roman"/>
                        </a:rPr>
                        <a:t>7</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Kohal</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Surma</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Eye remedies</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36">
                <a:tc>
                  <a:txBody>
                    <a:bodyPr/>
                    <a:lstStyle/>
                    <a:p>
                      <a:pPr marL="0" marR="0" algn="just">
                        <a:lnSpc>
                          <a:spcPct val="150000"/>
                        </a:lnSpc>
                        <a:spcBef>
                          <a:spcPts val="0"/>
                        </a:spcBef>
                        <a:spcAft>
                          <a:spcPts val="0"/>
                        </a:spcAft>
                      </a:pPr>
                      <a:r>
                        <a:rPr lang="en-US" sz="1600">
                          <a:latin typeface="Times New Roman"/>
                          <a:ea typeface="Times New Roman"/>
                          <a:cs typeface="Times New Roman"/>
                        </a:rPr>
                        <a:t>8</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Marham</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Drugin a fatty base</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For tropical application</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36">
                <a:tc>
                  <a:txBody>
                    <a:bodyPr/>
                    <a:lstStyle/>
                    <a:p>
                      <a:pPr marL="0" marR="0" algn="just">
                        <a:lnSpc>
                          <a:spcPct val="150000"/>
                        </a:lnSpc>
                        <a:spcBef>
                          <a:spcPts val="0"/>
                        </a:spcBef>
                        <a:spcAft>
                          <a:spcPts val="0"/>
                        </a:spcAft>
                      </a:pPr>
                      <a:r>
                        <a:rPr lang="en-US" sz="1600">
                          <a:latin typeface="Times New Roman"/>
                          <a:ea typeface="Times New Roman"/>
                          <a:cs typeface="Times New Roman"/>
                        </a:rPr>
                        <a:t>9</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Joshanda</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Decoctions</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Internal administration</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836">
                <a:tc>
                  <a:txBody>
                    <a:bodyPr/>
                    <a:lstStyle/>
                    <a:p>
                      <a:pPr marL="0" marR="0" algn="just">
                        <a:lnSpc>
                          <a:spcPct val="150000"/>
                        </a:lnSpc>
                        <a:spcBef>
                          <a:spcPts val="0"/>
                        </a:spcBef>
                        <a:spcAft>
                          <a:spcPts val="0"/>
                        </a:spcAft>
                      </a:pPr>
                      <a:r>
                        <a:rPr lang="en-US" sz="1600">
                          <a:latin typeface="Times New Roman"/>
                          <a:ea typeface="Times New Roman"/>
                          <a:cs typeface="Times New Roman"/>
                        </a:rPr>
                        <a:t>10</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Shiaf and Battis</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Suppositories and Pessaries</a:t>
                      </a:r>
                      <a:endParaRPr lang="en-US" sz="16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dirty="0">
                          <a:latin typeface="Times New Roman"/>
                          <a:ea typeface="Times New Roman"/>
                          <a:cs typeface="Times New Roman"/>
                        </a:rPr>
                        <a:t>Disease of genital organ</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HOMOEOPATHIC SYSTEM OF MEDICINE</a:t>
            </a:r>
            <a:r>
              <a:rPr lang="en-US" dirty="0" smtClean="0"/>
              <a:t/>
            </a:r>
            <a:br>
              <a:rPr lang="en-US" dirty="0" smtClean="0"/>
            </a:br>
            <a:endParaRPr lang="en-US" dirty="0"/>
          </a:p>
        </p:txBody>
      </p:sp>
      <p:sp>
        <p:nvSpPr>
          <p:cNvPr id="3" name="Content Placeholder 2"/>
          <p:cNvSpPr>
            <a:spLocks noGrp="1"/>
          </p:cNvSpPr>
          <p:nvPr>
            <p:ph sz="quarter" idx="1"/>
          </p:nvPr>
        </p:nvSpPr>
        <p:spPr>
          <a:xfrm>
            <a:off x="457200" y="1066800"/>
            <a:ext cx="8229600" cy="5486400"/>
          </a:xfrm>
        </p:spPr>
        <p:txBody>
          <a:bodyPr>
            <a:normAutofit fontScale="92500"/>
          </a:bodyPr>
          <a:lstStyle/>
          <a:p>
            <a:pPr algn="just"/>
            <a:r>
              <a:rPr lang="en-US" dirty="0" smtClean="0"/>
              <a:t>The term Homoeopathy is made up of two words ‘</a:t>
            </a:r>
            <a:r>
              <a:rPr lang="en-US" b="1" dirty="0" err="1" smtClean="0"/>
              <a:t>Homoeo</a:t>
            </a:r>
            <a:r>
              <a:rPr lang="en-US" b="1" dirty="0" smtClean="0"/>
              <a:t>’ meaning similar and pathos meaning suffering. </a:t>
            </a:r>
            <a:endParaRPr lang="en-US" b="1" dirty="0" smtClean="0"/>
          </a:p>
          <a:p>
            <a:pPr algn="just"/>
            <a:r>
              <a:rPr lang="en-US" dirty="0" smtClean="0"/>
              <a:t>It </a:t>
            </a:r>
            <a:r>
              <a:rPr lang="en-US" dirty="0" smtClean="0"/>
              <a:t>can be considered as the system of similar suffering. Homoeopathy can be explained as the system of medicine developed by its founder </a:t>
            </a:r>
            <a:r>
              <a:rPr lang="en-US" b="1" dirty="0" smtClean="0"/>
              <a:t>Dr</a:t>
            </a:r>
            <a:r>
              <a:rPr lang="en-US" b="1" dirty="0" smtClean="0"/>
              <a:t>. Samuel </a:t>
            </a:r>
            <a:r>
              <a:rPr lang="en-US" b="1" dirty="0" smtClean="0"/>
              <a:t>Christian Friedrich Hahnemann</a:t>
            </a:r>
            <a:r>
              <a:rPr lang="en-US" dirty="0" smtClean="0"/>
              <a:t>, an eminent physician and chemist of </a:t>
            </a:r>
            <a:r>
              <a:rPr lang="en-US" b="1" dirty="0" smtClean="0"/>
              <a:t>Germany.</a:t>
            </a:r>
          </a:p>
          <a:p>
            <a:pPr algn="just"/>
            <a:r>
              <a:rPr lang="en-US" dirty="0" smtClean="0"/>
              <a:t>In the year 1790, Dr. Hahnemann checked the effect of </a:t>
            </a:r>
            <a:r>
              <a:rPr lang="en-US" dirty="0" err="1" smtClean="0"/>
              <a:t>antimalerial</a:t>
            </a:r>
            <a:r>
              <a:rPr lang="en-US" dirty="0" smtClean="0"/>
              <a:t> drug cinchona on his own healthy body. Surprisingly he found that symptoms of malaria are developing in him which disappeared after discontinuing the drugs. He continued his research in that direction by studying the effect of different substance on his close friends and relatives and ultimately published his discovery in 1796 in “An essay on a new principal of ascertaining the curative power of drugs and some examination of previous principles”.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92162"/>
          </a:xfrm>
        </p:spPr>
        <p:txBody>
          <a:bodyPr/>
          <a:lstStyle/>
          <a:p>
            <a:r>
              <a:rPr lang="en-US" b="1" dirty="0" smtClean="0"/>
              <a:t>Theory and Basic Concept</a:t>
            </a:r>
            <a:endParaRPr lang="en-US" dirty="0"/>
          </a:p>
        </p:txBody>
      </p:sp>
      <p:sp>
        <p:nvSpPr>
          <p:cNvPr id="3" name="Content Placeholder 2"/>
          <p:cNvSpPr>
            <a:spLocks noGrp="1"/>
          </p:cNvSpPr>
          <p:nvPr>
            <p:ph sz="quarter" idx="1"/>
          </p:nvPr>
        </p:nvSpPr>
        <p:spPr>
          <a:xfrm>
            <a:off x="304800" y="1066800"/>
            <a:ext cx="8534400" cy="5486400"/>
          </a:xfrm>
        </p:spPr>
        <p:txBody>
          <a:bodyPr>
            <a:normAutofit/>
          </a:bodyPr>
          <a:lstStyle/>
          <a:p>
            <a:pPr algn="just">
              <a:buNone/>
            </a:pPr>
            <a:r>
              <a:rPr lang="en-US" dirty="0" smtClean="0"/>
              <a:t>1. The doctrine of ‘</a:t>
            </a:r>
            <a:r>
              <a:rPr lang="en-US" b="1" dirty="0" err="1" smtClean="0"/>
              <a:t>Similia</a:t>
            </a:r>
            <a:r>
              <a:rPr lang="en-US" b="1" dirty="0" smtClean="0"/>
              <a:t> </a:t>
            </a:r>
            <a:r>
              <a:rPr lang="en-US" b="1" dirty="0" err="1" smtClean="0"/>
              <a:t>Similibus</a:t>
            </a:r>
            <a:r>
              <a:rPr lang="en-US" b="1" dirty="0" smtClean="0"/>
              <a:t> </a:t>
            </a:r>
            <a:r>
              <a:rPr lang="en-US" b="1" dirty="0" err="1" smtClean="0"/>
              <a:t>Curantur</a:t>
            </a:r>
            <a:r>
              <a:rPr lang="en-US" b="1" dirty="0" smtClean="0"/>
              <a:t>’ let’s like be treated by like, </a:t>
            </a:r>
            <a:r>
              <a:rPr lang="en-US" dirty="0" smtClean="0"/>
              <a:t>is the basic foundation of the Homoeopathic medicine.</a:t>
            </a:r>
          </a:p>
          <a:p>
            <a:pPr algn="just">
              <a:buNone/>
            </a:pPr>
            <a:r>
              <a:rPr lang="en-US" dirty="0" smtClean="0"/>
              <a:t>2. It is a fact that a tree cannot be destroyed by just cutting the branches because the branches may sprout again. Therefore cutting the roots of the tree by digging or uprooting in necessary for destroying the tree permanently.</a:t>
            </a:r>
          </a:p>
          <a:p>
            <a:pPr algn="just">
              <a:buNone/>
            </a:pPr>
            <a:r>
              <a:rPr lang="en-US" dirty="0" smtClean="0"/>
              <a:t>3. In the same way the disease will not revert again if </a:t>
            </a:r>
            <a:r>
              <a:rPr lang="en-US" b="1" dirty="0" smtClean="0"/>
              <a:t>the root cause of </a:t>
            </a:r>
            <a:r>
              <a:rPr lang="en-US" dirty="0" smtClean="0"/>
              <a:t>the disease is removed completely from the patient</a:t>
            </a:r>
            <a:r>
              <a:rPr lang="en-US" dirty="0" smtClean="0"/>
              <a:t>.</a:t>
            </a:r>
            <a:endParaRPr lang="en-US" dirty="0" smtClean="0"/>
          </a:p>
          <a:p>
            <a:pPr algn="just">
              <a:buNone/>
            </a:pPr>
            <a:r>
              <a:rPr lang="en-US" dirty="0" smtClean="0"/>
              <a:t>4. </a:t>
            </a:r>
            <a:r>
              <a:rPr lang="en-US" dirty="0" smtClean="0"/>
              <a:t>The unique feature of homoeopathic medicine is its</a:t>
            </a:r>
            <a:r>
              <a:rPr lang="en-US" b="1" dirty="0" smtClean="0"/>
              <a:t> small </a:t>
            </a:r>
            <a:r>
              <a:rPr lang="en-US" b="1" dirty="0" smtClean="0"/>
              <a:t>dose </a:t>
            </a:r>
            <a:r>
              <a:rPr lang="en-US" dirty="0" smtClean="0"/>
              <a:t>and the methodology of </a:t>
            </a:r>
            <a:r>
              <a:rPr lang="en-US" b="1" dirty="0" smtClean="0"/>
              <a:t>serial dilutions </a:t>
            </a:r>
            <a:r>
              <a:rPr lang="en-US" dirty="0" smtClean="0"/>
              <a:t>by which all the energy of the drug is liberated and transferred to the medicine used as a</a:t>
            </a:r>
            <a:r>
              <a:rPr lang="en-US" b="1" dirty="0" smtClean="0"/>
              <a:t> base i.e. sugar or alcohol.</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10600" cy="6400800"/>
          </a:xfrm>
        </p:spPr>
        <p:txBody>
          <a:bodyPr>
            <a:normAutofit lnSpcReduction="10000"/>
          </a:bodyPr>
          <a:lstStyle/>
          <a:p>
            <a:pPr algn="just">
              <a:buNone/>
            </a:pPr>
            <a:r>
              <a:rPr lang="en-US" dirty="0" smtClean="0"/>
              <a:t>5. </a:t>
            </a:r>
            <a:r>
              <a:rPr lang="en-US" dirty="0" smtClean="0"/>
              <a:t>Homoeopathy is based on seven principles which includes </a:t>
            </a:r>
            <a:r>
              <a:rPr lang="en-US" dirty="0" smtClean="0"/>
              <a:t>-</a:t>
            </a:r>
            <a:r>
              <a:rPr lang="en-US" b="1" dirty="0" smtClean="0"/>
              <a:t>individualization</a:t>
            </a:r>
            <a:r>
              <a:rPr lang="en-US" b="1" dirty="0" smtClean="0"/>
              <a:t>, principle of </a:t>
            </a:r>
            <a:r>
              <a:rPr lang="en-US" b="1" dirty="0" err="1" smtClean="0"/>
              <a:t>Similia</a:t>
            </a:r>
            <a:r>
              <a:rPr lang="en-US" b="1" dirty="0" smtClean="0"/>
              <a:t>, principle of simplex, principle of minimum dose, law of proving, law </a:t>
            </a:r>
            <a:r>
              <a:rPr lang="en-US" b="1" dirty="0" smtClean="0"/>
              <a:t>of </a:t>
            </a:r>
            <a:r>
              <a:rPr lang="en-US" b="1" dirty="0" err="1" smtClean="0"/>
              <a:t>Dynamisationand</a:t>
            </a:r>
            <a:r>
              <a:rPr lang="en-US" b="1" dirty="0" smtClean="0"/>
              <a:t> </a:t>
            </a:r>
            <a:r>
              <a:rPr lang="en-US" b="1" dirty="0" smtClean="0"/>
              <a:t>vital force.</a:t>
            </a:r>
          </a:p>
          <a:p>
            <a:pPr algn="just">
              <a:buNone/>
            </a:pPr>
            <a:r>
              <a:rPr lang="en-US" dirty="0" smtClean="0"/>
              <a:t>6. </a:t>
            </a:r>
            <a:r>
              <a:rPr lang="en-US" dirty="0" smtClean="0"/>
              <a:t>The concept of </a:t>
            </a:r>
            <a:r>
              <a:rPr lang="en-US" b="1" dirty="0" smtClean="0"/>
              <a:t>individualization</a:t>
            </a:r>
            <a:r>
              <a:rPr lang="en-US" dirty="0" smtClean="0"/>
              <a:t> maintains that </a:t>
            </a:r>
            <a:r>
              <a:rPr lang="en-US" b="1" dirty="0" smtClean="0"/>
              <a:t>no two individuals in the world are alike </a:t>
            </a:r>
            <a:r>
              <a:rPr lang="en-US" dirty="0" smtClean="0"/>
              <a:t>and therefore the disease affecting the two individuals cannot similar.</a:t>
            </a:r>
          </a:p>
          <a:p>
            <a:pPr algn="just">
              <a:buNone/>
            </a:pPr>
            <a:r>
              <a:rPr lang="en-US" dirty="0" smtClean="0"/>
              <a:t>7. </a:t>
            </a:r>
            <a:r>
              <a:rPr lang="en-US" b="1" dirty="0" smtClean="0"/>
              <a:t>Principle of ‘</a:t>
            </a:r>
            <a:r>
              <a:rPr lang="en-US" b="1" dirty="0" err="1" smtClean="0"/>
              <a:t>Similia</a:t>
            </a:r>
            <a:r>
              <a:rPr lang="en-US" b="1" dirty="0" smtClean="0"/>
              <a:t> </a:t>
            </a:r>
            <a:r>
              <a:rPr lang="en-US" dirty="0" err="1" smtClean="0"/>
              <a:t>Similibus</a:t>
            </a:r>
            <a:r>
              <a:rPr lang="en-US" dirty="0" smtClean="0"/>
              <a:t> </a:t>
            </a:r>
            <a:r>
              <a:rPr lang="en-US" dirty="0" err="1" smtClean="0"/>
              <a:t>Curantur</a:t>
            </a:r>
            <a:r>
              <a:rPr lang="en-US" dirty="0" smtClean="0"/>
              <a:t>’ patronizes the treatment of disease by </a:t>
            </a:r>
            <a:r>
              <a:rPr lang="en-US" b="1" dirty="0" smtClean="0"/>
              <a:t>the medicine which produces similar symptoms </a:t>
            </a:r>
            <a:r>
              <a:rPr lang="en-US" dirty="0" smtClean="0"/>
              <a:t>in the health individual by providing the drug.</a:t>
            </a:r>
          </a:p>
          <a:p>
            <a:pPr algn="just">
              <a:buNone/>
            </a:pPr>
            <a:r>
              <a:rPr lang="en-US" dirty="0" smtClean="0"/>
              <a:t>8. </a:t>
            </a:r>
            <a:r>
              <a:rPr lang="en-US" dirty="0" smtClean="0"/>
              <a:t>Principle of </a:t>
            </a:r>
            <a:r>
              <a:rPr lang="en-US" b="1" dirty="0" smtClean="0"/>
              <a:t>simplex </a:t>
            </a:r>
            <a:r>
              <a:rPr lang="en-US" dirty="0" smtClean="0"/>
              <a:t>emphasizes only </a:t>
            </a:r>
            <a:r>
              <a:rPr lang="en-US" b="1" dirty="0" smtClean="0"/>
              <a:t>single simple medicine </a:t>
            </a:r>
            <a:r>
              <a:rPr lang="en-US" dirty="0" smtClean="0"/>
              <a:t>at one time and the combination practice is not allowed.</a:t>
            </a:r>
          </a:p>
          <a:p>
            <a:pPr algn="just">
              <a:buNone/>
            </a:pPr>
            <a:r>
              <a:rPr lang="en-US" dirty="0" smtClean="0"/>
              <a:t>9. </a:t>
            </a:r>
            <a:r>
              <a:rPr lang="en-US" dirty="0" smtClean="0"/>
              <a:t>Principle </a:t>
            </a:r>
            <a:r>
              <a:rPr lang="en-US" b="1" dirty="0" smtClean="0"/>
              <a:t>of minimum </a:t>
            </a:r>
            <a:r>
              <a:rPr lang="en-US" dirty="0" smtClean="0"/>
              <a:t>means </a:t>
            </a:r>
            <a:r>
              <a:rPr lang="en-US" b="1" dirty="0" smtClean="0"/>
              <a:t>minimum medicine </a:t>
            </a:r>
            <a:r>
              <a:rPr lang="en-US" dirty="0" smtClean="0"/>
              <a:t>at a time which is just sufficient to arouse the vital force of individual.</a:t>
            </a:r>
          </a:p>
          <a:p>
            <a:pPr algn="just">
              <a:buNone/>
            </a:pPr>
            <a:r>
              <a:rPr lang="en-US" dirty="0" smtClean="0"/>
              <a:t>10. Dr. Hahnemann describes </a:t>
            </a:r>
            <a:r>
              <a:rPr lang="en-US" b="1" dirty="0" smtClean="0"/>
              <a:t>vital force as a dynamic power </a:t>
            </a:r>
            <a:r>
              <a:rPr lang="en-US" dirty="0" smtClean="0"/>
              <a:t>which preserve life force and its normal state indicates good health.</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b="1" dirty="0" smtClean="0"/>
              <a:t>Diagnosis</a:t>
            </a:r>
            <a:endParaRPr lang="en-US" dirty="0"/>
          </a:p>
        </p:txBody>
      </p:sp>
      <p:sp>
        <p:nvSpPr>
          <p:cNvPr id="3" name="Content Placeholder 2"/>
          <p:cNvSpPr>
            <a:spLocks noGrp="1"/>
          </p:cNvSpPr>
          <p:nvPr>
            <p:ph sz="quarter" idx="1"/>
          </p:nvPr>
        </p:nvSpPr>
        <p:spPr>
          <a:xfrm>
            <a:off x="304800" y="1447800"/>
            <a:ext cx="8610600" cy="5029200"/>
          </a:xfrm>
        </p:spPr>
        <p:txBody>
          <a:bodyPr>
            <a:normAutofit fontScale="92500" lnSpcReduction="20000"/>
          </a:bodyPr>
          <a:lstStyle/>
          <a:p>
            <a:pPr algn="just">
              <a:buNone/>
            </a:pPr>
            <a:r>
              <a:rPr lang="en-US" dirty="0" smtClean="0"/>
              <a:t>1</a:t>
            </a:r>
            <a:r>
              <a:rPr lang="en-US" dirty="0" smtClean="0"/>
              <a:t>. Homoeopaths usually collect an </a:t>
            </a:r>
            <a:r>
              <a:rPr lang="en-US" b="1" dirty="0" smtClean="0"/>
              <a:t>extremely detailed case history. </a:t>
            </a:r>
            <a:r>
              <a:rPr lang="en-US" dirty="0" smtClean="0"/>
              <a:t>Patients are asked to describe their medical history &amp; current symptoms.</a:t>
            </a:r>
          </a:p>
          <a:p>
            <a:pPr algn="just">
              <a:buNone/>
            </a:pPr>
            <a:r>
              <a:rPr lang="en-US" dirty="0" smtClean="0"/>
              <a:t>2. The major symptoms location, sensation modality and concomitant are investigate.</a:t>
            </a:r>
          </a:p>
          <a:p>
            <a:pPr algn="just">
              <a:buNone/>
            </a:pPr>
            <a:r>
              <a:rPr lang="en-US" dirty="0" smtClean="0"/>
              <a:t>3. Particular </a:t>
            </a:r>
            <a:r>
              <a:rPr lang="en-US" b="1" dirty="0" smtClean="0"/>
              <a:t>attention is given to the modalities of presenting symptoms </a:t>
            </a:r>
            <a:r>
              <a:rPr lang="en-US" dirty="0" smtClean="0"/>
              <a:t>that is whether they vary according to the </a:t>
            </a:r>
            <a:r>
              <a:rPr lang="en-US" b="1" dirty="0" smtClean="0"/>
              <a:t>conditions of weather time of day, change of season etc.</a:t>
            </a:r>
          </a:p>
          <a:p>
            <a:pPr algn="just">
              <a:buNone/>
            </a:pPr>
            <a:r>
              <a:rPr lang="en-US" dirty="0" smtClean="0"/>
              <a:t>4. </a:t>
            </a:r>
            <a:r>
              <a:rPr lang="en-US" b="1" dirty="0" smtClean="0"/>
              <a:t>Detailed information </a:t>
            </a:r>
            <a:r>
              <a:rPr lang="en-US" dirty="0" smtClean="0"/>
              <a:t>is gathered about the </a:t>
            </a:r>
            <a:r>
              <a:rPr lang="en-US" b="1" dirty="0" smtClean="0"/>
              <a:t>patient’s mood and behavior, likes &amp;dislikes response to stress conditions, reactions to food and personality.</a:t>
            </a:r>
          </a:p>
          <a:p>
            <a:pPr algn="just">
              <a:buNone/>
            </a:pPr>
            <a:r>
              <a:rPr lang="en-US" dirty="0" smtClean="0"/>
              <a:t>5. The study of detailed case history helps to build up a </a:t>
            </a:r>
            <a:r>
              <a:rPr lang="en-US" dirty="0" smtClean="0"/>
              <a:t>‘</a:t>
            </a:r>
            <a:r>
              <a:rPr lang="en-US" b="1" dirty="0" smtClean="0"/>
              <a:t>symptom picture’ of  </a:t>
            </a:r>
            <a:r>
              <a:rPr lang="en-US" dirty="0" smtClean="0"/>
              <a:t>the </a:t>
            </a:r>
            <a:r>
              <a:rPr lang="en-US" dirty="0" smtClean="0"/>
              <a:t>patient.</a:t>
            </a:r>
          </a:p>
          <a:p>
            <a:pPr algn="just">
              <a:buNone/>
            </a:pPr>
            <a:r>
              <a:rPr lang="en-US" dirty="0" smtClean="0"/>
              <a:t>6. This is</a:t>
            </a:r>
            <a:r>
              <a:rPr lang="en-US" b="1" dirty="0" smtClean="0"/>
              <a:t> matched </a:t>
            </a:r>
            <a:r>
              <a:rPr lang="en-US" dirty="0" smtClean="0"/>
              <a:t>with the </a:t>
            </a:r>
            <a:r>
              <a:rPr lang="en-US" b="1" dirty="0" smtClean="0"/>
              <a:t>‘Drug picture’ </a:t>
            </a:r>
            <a:r>
              <a:rPr lang="en-US" dirty="0" smtClean="0"/>
              <a:t>mentioned in the Homoeopathic </a:t>
            </a:r>
            <a:r>
              <a:rPr lang="en-US" dirty="0" err="1" smtClean="0"/>
              <a:t>materia</a:t>
            </a:r>
            <a:r>
              <a:rPr lang="en-US" dirty="0" smtClean="0"/>
              <a:t> </a:t>
            </a:r>
            <a:r>
              <a:rPr lang="en-US" dirty="0" err="1" smtClean="0"/>
              <a:t>medica</a:t>
            </a:r>
            <a:r>
              <a:rPr lang="en-US" dirty="0" smtClean="0"/>
              <a:t> and treatment is started.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Treatment </a:t>
            </a:r>
            <a:r>
              <a:rPr lang="en-US" dirty="0" smtClean="0"/>
              <a:t/>
            </a:r>
            <a:br>
              <a:rPr lang="en-US" dirty="0" smtClean="0"/>
            </a:br>
            <a:endParaRPr lang="en-US" dirty="0"/>
          </a:p>
        </p:txBody>
      </p:sp>
      <p:sp>
        <p:nvSpPr>
          <p:cNvPr id="3" name="Content Placeholder 2"/>
          <p:cNvSpPr>
            <a:spLocks noGrp="1"/>
          </p:cNvSpPr>
          <p:nvPr>
            <p:ph sz="quarter" idx="1"/>
          </p:nvPr>
        </p:nvSpPr>
        <p:spPr>
          <a:xfrm>
            <a:off x="304800" y="1066800"/>
            <a:ext cx="8610600" cy="5486400"/>
          </a:xfrm>
        </p:spPr>
        <p:txBody>
          <a:bodyPr>
            <a:normAutofit fontScale="92500" lnSpcReduction="20000"/>
          </a:bodyPr>
          <a:lstStyle/>
          <a:p>
            <a:pPr algn="just">
              <a:buNone/>
            </a:pPr>
            <a:r>
              <a:rPr lang="en-US" dirty="0" smtClean="0"/>
              <a:t>1</a:t>
            </a:r>
            <a:r>
              <a:rPr lang="en-US" dirty="0" smtClean="0"/>
              <a:t>. The practitioners always attempt to identify the </a:t>
            </a:r>
            <a:r>
              <a:rPr lang="en-US" b="1" dirty="0" smtClean="0"/>
              <a:t>single medicine </a:t>
            </a:r>
            <a:r>
              <a:rPr lang="en-US" dirty="0" smtClean="0"/>
              <a:t>which corresponds to a patient, </a:t>
            </a:r>
            <a:r>
              <a:rPr lang="en-US" b="1" dirty="0" smtClean="0"/>
              <a:t>general symptom picture</a:t>
            </a:r>
            <a:r>
              <a:rPr lang="en-US" dirty="0" smtClean="0"/>
              <a:t>.</a:t>
            </a:r>
          </a:p>
          <a:p>
            <a:pPr algn="just">
              <a:buNone/>
            </a:pPr>
            <a:r>
              <a:rPr lang="en-US" dirty="0" smtClean="0"/>
              <a:t>2. </a:t>
            </a:r>
            <a:r>
              <a:rPr lang="en-US" b="1" dirty="0" smtClean="0"/>
              <a:t>Two patients </a:t>
            </a:r>
            <a:r>
              <a:rPr lang="en-US" dirty="0" smtClean="0"/>
              <a:t>with </a:t>
            </a:r>
            <a:r>
              <a:rPr lang="en-US" b="1" dirty="0" smtClean="0"/>
              <a:t>identical diagnosis </a:t>
            </a:r>
            <a:r>
              <a:rPr lang="en-US" dirty="0" smtClean="0"/>
              <a:t>may receive </a:t>
            </a:r>
            <a:r>
              <a:rPr lang="en-US" b="1" dirty="0" smtClean="0"/>
              <a:t>different medicine</a:t>
            </a:r>
            <a:r>
              <a:rPr lang="en-US" dirty="0" smtClean="0"/>
              <a:t>.</a:t>
            </a:r>
          </a:p>
          <a:p>
            <a:pPr algn="just">
              <a:buNone/>
            </a:pPr>
            <a:r>
              <a:rPr lang="en-US" dirty="0" smtClean="0"/>
              <a:t>3. </a:t>
            </a:r>
            <a:r>
              <a:rPr lang="en-US" b="1" dirty="0" smtClean="0"/>
              <a:t>Sometime</a:t>
            </a:r>
            <a:r>
              <a:rPr lang="en-US" dirty="0" smtClean="0"/>
              <a:t> treatment consist of only </a:t>
            </a:r>
            <a:r>
              <a:rPr lang="en-US" b="1" dirty="0" smtClean="0"/>
              <a:t>two or more doses </a:t>
            </a:r>
            <a:r>
              <a:rPr lang="en-US" dirty="0" smtClean="0"/>
              <a:t>while in other cases medicine is prescribed in a regular daily </a:t>
            </a:r>
            <a:r>
              <a:rPr lang="en-US" b="1" dirty="0" smtClean="0"/>
              <a:t>dose for 2 to 6 weeks.</a:t>
            </a:r>
          </a:p>
          <a:p>
            <a:pPr algn="just">
              <a:buNone/>
            </a:pPr>
            <a:r>
              <a:rPr lang="en-US" dirty="0" smtClean="0"/>
              <a:t>4. The </a:t>
            </a:r>
            <a:r>
              <a:rPr lang="en-US" b="1" dirty="0" smtClean="0"/>
              <a:t>progress is reviewed </a:t>
            </a:r>
            <a:r>
              <a:rPr lang="en-US" dirty="0" smtClean="0"/>
              <a:t>from time to time and likewise </a:t>
            </a:r>
            <a:r>
              <a:rPr lang="en-US" b="1" dirty="0" smtClean="0"/>
              <a:t>suitable alterations are made in medicine or dilutions.</a:t>
            </a:r>
          </a:p>
          <a:p>
            <a:pPr algn="just">
              <a:buNone/>
            </a:pPr>
            <a:r>
              <a:rPr lang="en-US" dirty="0" smtClean="0"/>
              <a:t>5. If the patient is doing quite well, the medicine may be stopped and the progress is further monitored.</a:t>
            </a:r>
          </a:p>
          <a:p>
            <a:pPr algn="just">
              <a:buNone/>
            </a:pPr>
            <a:r>
              <a:rPr lang="en-US" dirty="0" smtClean="0"/>
              <a:t>6. In </a:t>
            </a:r>
            <a:r>
              <a:rPr lang="en-US" b="1" dirty="0" smtClean="0"/>
              <a:t>case of recurrence</a:t>
            </a:r>
            <a:r>
              <a:rPr lang="en-US" dirty="0" smtClean="0"/>
              <a:t>, the treatment may be </a:t>
            </a:r>
            <a:r>
              <a:rPr lang="en-US" b="1" dirty="0" smtClean="0"/>
              <a:t>repeated with the same or a higher potency</a:t>
            </a:r>
            <a:r>
              <a:rPr lang="en-US" b="1" dirty="0" smtClean="0"/>
              <a:t>.</a:t>
            </a:r>
            <a:endParaRPr lang="en-US" dirty="0" smtClean="0"/>
          </a:p>
          <a:p>
            <a:pPr algn="just">
              <a:buNone/>
            </a:pPr>
            <a:r>
              <a:rPr lang="en-US" dirty="0" smtClean="0"/>
              <a:t>7. </a:t>
            </a:r>
            <a:r>
              <a:rPr lang="en-US" dirty="0" smtClean="0"/>
              <a:t>Homoeopathic practitioners treat chronic and recurrent conditions, such as rheumatism, asthma, migraine, fatigue, irritable bowel syndrome, dysmenorrheal, upper respiratory and urinary tract infection and psychological disorder.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b="1" dirty="0" smtClean="0"/>
              <a:t>Homoeopathic </a:t>
            </a:r>
            <a:r>
              <a:rPr lang="en-US" b="1" dirty="0" smtClean="0"/>
              <a:t>Medicine</a:t>
            </a:r>
            <a:endParaRPr lang="en-US" dirty="0"/>
          </a:p>
        </p:txBody>
      </p:sp>
      <p:sp>
        <p:nvSpPr>
          <p:cNvPr id="3" name="Content Placeholder 2"/>
          <p:cNvSpPr>
            <a:spLocks noGrp="1"/>
          </p:cNvSpPr>
          <p:nvPr>
            <p:ph sz="quarter" idx="1"/>
          </p:nvPr>
        </p:nvSpPr>
        <p:spPr>
          <a:xfrm>
            <a:off x="304800" y="1447800"/>
            <a:ext cx="8382000" cy="4876800"/>
          </a:xfrm>
        </p:spPr>
        <p:txBody>
          <a:bodyPr>
            <a:normAutofit lnSpcReduction="10000"/>
          </a:bodyPr>
          <a:lstStyle/>
          <a:p>
            <a:r>
              <a:rPr lang="en-US" dirty="0" smtClean="0"/>
              <a:t>There </a:t>
            </a:r>
            <a:r>
              <a:rPr lang="en-US" dirty="0" smtClean="0"/>
              <a:t>are principally three essential processes involved in the preparation of remedies. These processes are serial dilution, succession and titration</a:t>
            </a:r>
            <a:r>
              <a:rPr lang="en-US" dirty="0" smtClean="0"/>
              <a:t>.</a:t>
            </a:r>
          </a:p>
          <a:p>
            <a:r>
              <a:rPr lang="en-US" dirty="0" smtClean="0"/>
              <a:t>For </a:t>
            </a:r>
            <a:r>
              <a:rPr lang="en-US" dirty="0" smtClean="0"/>
              <a:t>the preparation of homoeopathic potencies of liquid drugs three major scales are used  </a:t>
            </a:r>
            <a:r>
              <a:rPr lang="en-US" dirty="0" smtClean="0"/>
              <a:t>-</a:t>
            </a:r>
            <a:endParaRPr lang="en-US" dirty="0" smtClean="0"/>
          </a:p>
          <a:p>
            <a:pPr>
              <a:buNone/>
            </a:pPr>
            <a:r>
              <a:rPr lang="en-US" dirty="0" smtClean="0"/>
              <a:t>    a</a:t>
            </a:r>
            <a:r>
              <a:rPr lang="en-US" dirty="0" smtClean="0"/>
              <a:t>) Decimal b)Centesimo c)</a:t>
            </a:r>
            <a:r>
              <a:rPr lang="en-US" dirty="0" err="1" smtClean="0"/>
              <a:t>Millesimal</a:t>
            </a:r>
            <a:r>
              <a:rPr lang="en-US" dirty="0" smtClean="0"/>
              <a:t>. For powdered solid drugs only first two scales are used.</a:t>
            </a:r>
          </a:p>
          <a:p>
            <a:r>
              <a:rPr lang="en-US" dirty="0" smtClean="0"/>
              <a:t>In </a:t>
            </a:r>
            <a:r>
              <a:rPr lang="en-US" dirty="0" smtClean="0"/>
              <a:t>decimal scale the first potency contain 1/10</a:t>
            </a:r>
            <a:r>
              <a:rPr lang="en-US" baseline="30000" dirty="0" smtClean="0"/>
              <a:t>th</a:t>
            </a:r>
            <a:r>
              <a:rPr lang="en-US" dirty="0" smtClean="0"/>
              <a:t> part of the original drug while the first potency of the centesimal scale contain 1/100</a:t>
            </a:r>
            <a:r>
              <a:rPr lang="en-US" baseline="30000" dirty="0" smtClean="0"/>
              <a:t>th</a:t>
            </a:r>
            <a:r>
              <a:rPr lang="en-US" dirty="0" smtClean="0"/>
              <a:t> part of the original.</a:t>
            </a:r>
          </a:p>
          <a:p>
            <a:r>
              <a:rPr lang="en-US" dirty="0" smtClean="0"/>
              <a:t>The </a:t>
            </a:r>
            <a:r>
              <a:rPr lang="en-US" dirty="0" err="1" smtClean="0"/>
              <a:t>milliesimal</a:t>
            </a:r>
            <a:r>
              <a:rPr lang="en-US" dirty="0" smtClean="0"/>
              <a:t> scale contains 1/1000</a:t>
            </a:r>
            <a:r>
              <a:rPr lang="en-US" baseline="30000" dirty="0" smtClean="0"/>
              <a:t>th</a:t>
            </a:r>
            <a:r>
              <a:rPr lang="en-US" dirty="0" smtClean="0"/>
              <a:t> part of the original drug in the 1</a:t>
            </a:r>
            <a:r>
              <a:rPr lang="en-US" baseline="30000" dirty="0" smtClean="0"/>
              <a:t>st</a:t>
            </a:r>
            <a:r>
              <a:rPr lang="en-US" dirty="0" smtClean="0"/>
              <a:t> potency.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533400" y="304800"/>
          <a:ext cx="8153400" cy="3047999"/>
        </p:xfrm>
        <a:graphic>
          <a:graphicData uri="http://schemas.openxmlformats.org/drawingml/2006/table">
            <a:tbl>
              <a:tblPr/>
              <a:tblGrid>
                <a:gridCol w="3106057"/>
                <a:gridCol w="5047343"/>
              </a:tblGrid>
              <a:tr h="347987">
                <a:tc>
                  <a:txBody>
                    <a:bodyPr/>
                    <a:lstStyle/>
                    <a:p>
                      <a:pPr marL="0" marR="0" algn="just">
                        <a:lnSpc>
                          <a:spcPct val="150000"/>
                        </a:lnSpc>
                        <a:spcBef>
                          <a:spcPts val="0"/>
                        </a:spcBef>
                        <a:spcAft>
                          <a:spcPts val="0"/>
                        </a:spcAft>
                      </a:pPr>
                      <a:r>
                        <a:rPr lang="en-US" sz="1600" dirty="0">
                          <a:latin typeface="Times New Roman"/>
                          <a:ea typeface="Times New Roman"/>
                          <a:cs typeface="Times New Roman"/>
                        </a:rPr>
                        <a:t>Plant kingdom		</a:t>
                      </a:r>
                      <a:endParaRPr lang="en-US" sz="1600" dirty="0">
                        <a:latin typeface="Calibri"/>
                        <a:ea typeface="Times New Roman"/>
                        <a:cs typeface="Times New Roman"/>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Various morphological parts of plant, fungi etc.</a:t>
                      </a:r>
                      <a:endParaRPr lang="en-US" sz="1600">
                        <a:latin typeface="Calibri"/>
                        <a:ea typeface="Times New Roman"/>
                        <a:cs typeface="Times New Roman"/>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7305">
                <a:tc>
                  <a:txBody>
                    <a:bodyPr/>
                    <a:lstStyle/>
                    <a:p>
                      <a:pPr marL="0" marR="0" algn="just">
                        <a:lnSpc>
                          <a:spcPct val="150000"/>
                        </a:lnSpc>
                        <a:spcBef>
                          <a:spcPts val="0"/>
                        </a:spcBef>
                        <a:spcAft>
                          <a:spcPts val="0"/>
                        </a:spcAft>
                      </a:pPr>
                      <a:r>
                        <a:rPr lang="en-US" sz="1600">
                          <a:latin typeface="Times New Roman"/>
                          <a:ea typeface="Times New Roman"/>
                          <a:cs typeface="Times New Roman"/>
                        </a:rPr>
                        <a:t>Animal kingdom</a:t>
                      </a:r>
                      <a:endParaRPr lang="en-US" sz="1600">
                        <a:latin typeface="Calibri"/>
                        <a:ea typeface="Times New Roman"/>
                        <a:cs typeface="Times New Roman"/>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Secretion, saliva, poisons &amp; whole animal etc.</a:t>
                      </a:r>
                      <a:endParaRPr lang="en-US" sz="1600">
                        <a:latin typeface="Calibri"/>
                        <a:ea typeface="Times New Roman"/>
                        <a:cs typeface="Times New Roman"/>
                      </a:endParaRPr>
                    </a:p>
                    <a:p>
                      <a:pPr marL="0" marR="0" algn="just">
                        <a:lnSpc>
                          <a:spcPct val="150000"/>
                        </a:lnSpc>
                        <a:spcBef>
                          <a:spcPts val="0"/>
                        </a:spcBef>
                        <a:spcAft>
                          <a:spcPts val="0"/>
                        </a:spcAft>
                      </a:pPr>
                      <a:r>
                        <a:rPr lang="en-US" sz="1600">
                          <a:latin typeface="Times New Roman"/>
                          <a:ea typeface="Times New Roman"/>
                          <a:cs typeface="Times New Roman"/>
                        </a:rPr>
                        <a:t>Minerals &amp; chemicals	Inorganic salt, nonmetal, acid and mixtures etc.</a:t>
                      </a:r>
                      <a:endParaRPr lang="en-US" sz="1600">
                        <a:latin typeface="Calibri"/>
                        <a:ea typeface="Times New Roman"/>
                        <a:cs typeface="Times New Roman"/>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074">
                <a:tc>
                  <a:txBody>
                    <a:bodyPr/>
                    <a:lstStyle/>
                    <a:p>
                      <a:pPr marL="0" marR="0" algn="just">
                        <a:lnSpc>
                          <a:spcPct val="150000"/>
                        </a:lnSpc>
                        <a:spcBef>
                          <a:spcPts val="0"/>
                        </a:spcBef>
                        <a:spcAft>
                          <a:spcPts val="0"/>
                        </a:spcAft>
                      </a:pPr>
                      <a:r>
                        <a:rPr lang="en-US" sz="1600" dirty="0" err="1">
                          <a:latin typeface="Times New Roman"/>
                          <a:ea typeface="Times New Roman"/>
                          <a:cs typeface="Times New Roman"/>
                        </a:rPr>
                        <a:t>Sarcodes</a:t>
                      </a:r>
                      <a:r>
                        <a:rPr lang="en-US" sz="1600" dirty="0">
                          <a:latin typeface="Times New Roman"/>
                          <a:ea typeface="Times New Roman"/>
                          <a:cs typeface="Times New Roman"/>
                        </a:rPr>
                        <a:t>			</a:t>
                      </a:r>
                      <a:endParaRPr lang="en-US" sz="1600" dirty="0">
                        <a:latin typeface="Calibri"/>
                        <a:ea typeface="Times New Roman"/>
                        <a:cs typeface="Times New Roman"/>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Protoplasm of animal, hormonal secretion etc.</a:t>
                      </a:r>
                      <a:endParaRPr lang="en-US" sz="1600">
                        <a:latin typeface="Calibri"/>
                        <a:ea typeface="Times New Roman"/>
                        <a:cs typeface="Times New Roman"/>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7646">
                <a:tc>
                  <a:txBody>
                    <a:bodyPr/>
                    <a:lstStyle/>
                    <a:p>
                      <a:pPr marL="0" marR="0" algn="just">
                        <a:lnSpc>
                          <a:spcPct val="150000"/>
                        </a:lnSpc>
                        <a:spcBef>
                          <a:spcPts val="0"/>
                        </a:spcBef>
                        <a:spcAft>
                          <a:spcPts val="0"/>
                        </a:spcAft>
                      </a:pPr>
                      <a:r>
                        <a:rPr lang="en-US" sz="1600">
                          <a:latin typeface="Times New Roman"/>
                          <a:ea typeface="Times New Roman"/>
                          <a:cs typeface="Times New Roman"/>
                        </a:rPr>
                        <a:t>Nasodes</a:t>
                      </a:r>
                      <a:endParaRPr lang="en-US" sz="1600">
                        <a:latin typeface="Calibri"/>
                        <a:ea typeface="Times New Roman"/>
                        <a:cs typeface="Times New Roman"/>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a:latin typeface="Times New Roman"/>
                          <a:ea typeface="Times New Roman"/>
                          <a:cs typeface="Times New Roman"/>
                        </a:rPr>
                        <a:t>Products of causative agents diseased tissues, bacterial &amp; viral products  </a:t>
                      </a:r>
                      <a:endParaRPr lang="en-US" sz="1600">
                        <a:latin typeface="Calibri"/>
                        <a:ea typeface="Times New Roman"/>
                        <a:cs typeface="Times New Roman"/>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987">
                <a:tc>
                  <a:txBody>
                    <a:bodyPr/>
                    <a:lstStyle/>
                    <a:p>
                      <a:pPr marL="0" marR="0" algn="just">
                        <a:lnSpc>
                          <a:spcPct val="150000"/>
                        </a:lnSpc>
                        <a:spcBef>
                          <a:spcPts val="0"/>
                        </a:spcBef>
                        <a:spcAft>
                          <a:spcPts val="0"/>
                        </a:spcAft>
                      </a:pPr>
                      <a:r>
                        <a:rPr lang="en-US" sz="1600">
                          <a:latin typeface="Times New Roman"/>
                          <a:ea typeface="Times New Roman"/>
                          <a:cs typeface="Times New Roman"/>
                        </a:rPr>
                        <a:t>Imponderabilia</a:t>
                      </a:r>
                      <a:endParaRPr lang="en-US" sz="1600">
                        <a:latin typeface="Calibri"/>
                        <a:ea typeface="Times New Roman"/>
                        <a:cs typeface="Times New Roman"/>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600" dirty="0">
                          <a:latin typeface="Times New Roman"/>
                          <a:ea typeface="Times New Roman"/>
                          <a:cs typeface="Times New Roman"/>
                        </a:rPr>
                        <a:t>Natural and physical reactions, magnets, </a:t>
                      </a:r>
                      <a:r>
                        <a:rPr lang="en-US" sz="1600" dirty="0" err="1">
                          <a:latin typeface="Times New Roman"/>
                          <a:ea typeface="Times New Roman"/>
                          <a:cs typeface="Times New Roman"/>
                        </a:rPr>
                        <a:t>fullmoon</a:t>
                      </a:r>
                      <a:r>
                        <a:rPr lang="en-US" sz="1600" dirty="0">
                          <a:latin typeface="Times New Roman"/>
                          <a:ea typeface="Times New Roman"/>
                          <a:cs typeface="Times New Roman"/>
                        </a:rPr>
                        <a:t> etc.</a:t>
                      </a:r>
                      <a:endParaRPr lang="en-US" sz="1600" dirty="0">
                        <a:latin typeface="Calibri"/>
                        <a:ea typeface="Times New Roman"/>
                        <a:cs typeface="Times New Roman"/>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533400" y="3505200"/>
            <a:ext cx="8077200" cy="830997"/>
          </a:xfrm>
          <a:prstGeom prst="rect">
            <a:avLst/>
          </a:prstGeom>
        </p:spPr>
        <p:txBody>
          <a:bodyPr wrap="square">
            <a:spAutoFit/>
          </a:bodyPr>
          <a:lstStyle/>
          <a:p>
            <a:pPr algn="just"/>
            <a:r>
              <a:rPr lang="en-US" sz="2400" dirty="0" smtClean="0"/>
              <a:t>The vehicles used as a means of developing </a:t>
            </a:r>
            <a:r>
              <a:rPr lang="en-US" sz="2400" dirty="0" err="1" smtClean="0"/>
              <a:t>therapeutical</a:t>
            </a:r>
            <a:r>
              <a:rPr lang="en-US" sz="2400" dirty="0" smtClean="0"/>
              <a:t> activity of medicinal substance are inert, solid semisolid or liquid vehicles.</a:t>
            </a:r>
            <a:endParaRPr lang="en-US" sz="2400" dirty="0"/>
          </a:p>
        </p:txBody>
      </p:sp>
      <p:graphicFrame>
        <p:nvGraphicFramePr>
          <p:cNvPr id="6" name="Table 5"/>
          <p:cNvGraphicFramePr>
            <a:graphicFrameLocks noGrp="1"/>
          </p:cNvGraphicFramePr>
          <p:nvPr/>
        </p:nvGraphicFramePr>
        <p:xfrm>
          <a:off x="533400" y="4495800"/>
          <a:ext cx="8153400" cy="1447800"/>
        </p:xfrm>
        <a:graphic>
          <a:graphicData uri="http://schemas.openxmlformats.org/drawingml/2006/table">
            <a:tbl>
              <a:tblPr/>
              <a:tblGrid>
                <a:gridCol w="3106057"/>
                <a:gridCol w="5047343"/>
              </a:tblGrid>
              <a:tr h="482600">
                <a:tc>
                  <a:txBody>
                    <a:bodyPr/>
                    <a:lstStyle/>
                    <a:p>
                      <a:pPr marL="0" marR="0" algn="just">
                        <a:lnSpc>
                          <a:spcPct val="150000"/>
                        </a:lnSpc>
                        <a:spcBef>
                          <a:spcPts val="0"/>
                        </a:spcBef>
                        <a:spcAft>
                          <a:spcPts val="0"/>
                        </a:spcAft>
                      </a:pPr>
                      <a:r>
                        <a:rPr lang="en-US" sz="1800">
                          <a:latin typeface="Times New Roman"/>
                          <a:ea typeface="Times New Roman"/>
                          <a:cs typeface="Times New Roman"/>
                        </a:rPr>
                        <a:t>Solid	</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Lactose, Globules, Pellets</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marL="0" marR="0" algn="just">
                        <a:lnSpc>
                          <a:spcPct val="150000"/>
                        </a:lnSpc>
                        <a:spcBef>
                          <a:spcPts val="0"/>
                        </a:spcBef>
                        <a:spcAft>
                          <a:spcPts val="0"/>
                        </a:spcAft>
                      </a:pPr>
                      <a:r>
                        <a:rPr lang="en-US" sz="1800">
                          <a:latin typeface="Times New Roman"/>
                          <a:ea typeface="Times New Roman"/>
                          <a:cs typeface="Times New Roman"/>
                        </a:rPr>
                        <a:t>Semisolid</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Vaseline, Lanolin, Spermatic</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marL="0" marR="0" algn="just">
                        <a:lnSpc>
                          <a:spcPct val="150000"/>
                        </a:lnSpc>
                        <a:spcBef>
                          <a:spcPts val="0"/>
                        </a:spcBef>
                        <a:spcAft>
                          <a:spcPts val="0"/>
                        </a:spcAft>
                      </a:pPr>
                      <a:r>
                        <a:rPr lang="en-US" sz="1800">
                          <a:latin typeface="Times New Roman"/>
                          <a:ea typeface="Times New Roman"/>
                          <a:cs typeface="Times New Roman"/>
                        </a:rPr>
                        <a:t>Liquids</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a:latin typeface="Times New Roman"/>
                          <a:ea typeface="Times New Roman"/>
                          <a:cs typeface="Times New Roman"/>
                        </a:rPr>
                        <a:t>Alcohol, Glycerin, Olive oil.</a:t>
                      </a:r>
                      <a:endParaRPr lang="en-US"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944562"/>
          </a:xfrm>
        </p:spPr>
        <p:txBody>
          <a:bodyPr>
            <a:normAutofit fontScale="90000"/>
          </a:bodyPr>
          <a:lstStyle/>
          <a:p>
            <a:r>
              <a:rPr lang="en-US" b="1" dirty="0" smtClean="0"/>
              <a:t>Important Homeopathic drugs and the </a:t>
            </a:r>
            <a:r>
              <a:rPr lang="en-US" b="1" dirty="0" smtClean="0"/>
              <a:t>uses</a:t>
            </a:r>
            <a:endParaRPr lang="en-US" dirty="0"/>
          </a:p>
        </p:txBody>
      </p:sp>
      <p:graphicFrame>
        <p:nvGraphicFramePr>
          <p:cNvPr id="4" name="Table 3"/>
          <p:cNvGraphicFramePr>
            <a:graphicFrameLocks noGrp="1"/>
          </p:cNvGraphicFramePr>
          <p:nvPr/>
        </p:nvGraphicFramePr>
        <p:xfrm>
          <a:off x="457200" y="1676400"/>
          <a:ext cx="8229600" cy="4876800"/>
        </p:xfrm>
        <a:graphic>
          <a:graphicData uri="http://schemas.openxmlformats.org/drawingml/2006/table">
            <a:tbl>
              <a:tblPr/>
              <a:tblGrid>
                <a:gridCol w="3135086"/>
                <a:gridCol w="5094514"/>
              </a:tblGrid>
              <a:tr h="406400">
                <a:tc>
                  <a:txBody>
                    <a:bodyPr/>
                    <a:lstStyle/>
                    <a:p>
                      <a:pPr marL="0" marR="0" algn="just">
                        <a:lnSpc>
                          <a:spcPct val="150000"/>
                        </a:lnSpc>
                        <a:spcBef>
                          <a:spcPts val="0"/>
                        </a:spcBef>
                        <a:spcAft>
                          <a:spcPts val="0"/>
                        </a:spcAft>
                      </a:pPr>
                      <a:r>
                        <a:rPr lang="en-US" sz="1800" dirty="0" err="1">
                          <a:latin typeface="Times New Roman"/>
                          <a:ea typeface="Times New Roman"/>
                          <a:cs typeface="Times New Roman"/>
                        </a:rPr>
                        <a:t>Allium</a:t>
                      </a:r>
                      <a:r>
                        <a:rPr lang="en-US" sz="1800" dirty="0">
                          <a:latin typeface="Times New Roman"/>
                          <a:ea typeface="Times New Roman"/>
                          <a:cs typeface="Times New Roman"/>
                        </a:rPr>
                        <a:t> </a:t>
                      </a:r>
                      <a:r>
                        <a:rPr lang="en-US" sz="1800" dirty="0" err="1">
                          <a:latin typeface="Times New Roman"/>
                          <a:ea typeface="Times New Roman"/>
                          <a:cs typeface="Times New Roman"/>
                        </a:rPr>
                        <a:t>cepa</a:t>
                      </a:r>
                      <a:r>
                        <a:rPr lang="en-US" sz="1800" dirty="0">
                          <a:latin typeface="Times New Roman"/>
                          <a:ea typeface="Times New Roman"/>
                          <a:cs typeface="Times New Roman"/>
                        </a:rPr>
                        <a:t>	</a:t>
                      </a:r>
                      <a:endParaRPr lang="en-US"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Allergies and hay fever.</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just">
                        <a:lnSpc>
                          <a:spcPct val="150000"/>
                        </a:lnSpc>
                        <a:spcBef>
                          <a:spcPts val="0"/>
                        </a:spcBef>
                        <a:spcAft>
                          <a:spcPts val="0"/>
                        </a:spcAft>
                      </a:pPr>
                      <a:r>
                        <a:rPr lang="en-US" sz="1800">
                          <a:latin typeface="Times New Roman"/>
                          <a:ea typeface="Times New Roman"/>
                          <a:cs typeface="Times New Roman"/>
                        </a:rPr>
                        <a:t>Apis	</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Inflammation</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just">
                        <a:lnSpc>
                          <a:spcPct val="150000"/>
                        </a:lnSpc>
                        <a:spcBef>
                          <a:spcPts val="0"/>
                        </a:spcBef>
                        <a:spcAft>
                          <a:spcPts val="0"/>
                        </a:spcAft>
                      </a:pPr>
                      <a:r>
                        <a:rPr lang="en-US" sz="1800">
                          <a:latin typeface="Times New Roman"/>
                          <a:ea typeface="Times New Roman"/>
                          <a:cs typeface="Times New Roman"/>
                        </a:rPr>
                        <a:t>Arnica spp.	</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Aches, pain</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just">
                        <a:lnSpc>
                          <a:spcPct val="150000"/>
                        </a:lnSpc>
                        <a:spcBef>
                          <a:spcPts val="0"/>
                        </a:spcBef>
                        <a:spcAft>
                          <a:spcPts val="0"/>
                        </a:spcAft>
                      </a:pPr>
                      <a:r>
                        <a:rPr lang="en-US" sz="1800">
                          <a:latin typeface="Times New Roman"/>
                          <a:ea typeface="Times New Roman"/>
                          <a:cs typeface="Times New Roman"/>
                        </a:rPr>
                        <a:t>Arsenicum album	</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Diarrhea, Indigestion</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just">
                        <a:lnSpc>
                          <a:spcPct val="150000"/>
                        </a:lnSpc>
                        <a:spcBef>
                          <a:spcPts val="0"/>
                        </a:spcBef>
                        <a:spcAft>
                          <a:spcPts val="0"/>
                        </a:spcAft>
                      </a:pPr>
                      <a:r>
                        <a:rPr lang="en-US" sz="1800">
                          <a:latin typeface="Times New Roman"/>
                          <a:ea typeface="Times New Roman"/>
                          <a:cs typeface="Times New Roman"/>
                        </a:rPr>
                        <a:t>Atropa belladonna 	</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Headache, fever</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just">
                        <a:lnSpc>
                          <a:spcPct val="150000"/>
                        </a:lnSpc>
                        <a:spcBef>
                          <a:spcPts val="0"/>
                        </a:spcBef>
                        <a:spcAft>
                          <a:spcPts val="0"/>
                        </a:spcAft>
                      </a:pPr>
                      <a:r>
                        <a:rPr lang="en-US" sz="1800">
                          <a:latin typeface="Times New Roman"/>
                          <a:ea typeface="Times New Roman"/>
                          <a:cs typeface="Times New Roman"/>
                        </a:rPr>
                        <a:t>Borax	</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Ulcers</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just">
                        <a:lnSpc>
                          <a:spcPct val="150000"/>
                        </a:lnSpc>
                        <a:spcBef>
                          <a:spcPts val="0"/>
                        </a:spcBef>
                        <a:spcAft>
                          <a:spcPts val="0"/>
                        </a:spcAft>
                      </a:pPr>
                      <a:r>
                        <a:rPr lang="en-US" sz="1800">
                          <a:latin typeface="Times New Roman"/>
                          <a:ea typeface="Times New Roman"/>
                          <a:cs typeface="Times New Roman"/>
                        </a:rPr>
                        <a:t>Calendula	</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Antiseptic</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just">
                        <a:lnSpc>
                          <a:spcPct val="150000"/>
                        </a:lnSpc>
                        <a:spcBef>
                          <a:spcPts val="0"/>
                        </a:spcBef>
                        <a:spcAft>
                          <a:spcPts val="0"/>
                        </a:spcAft>
                      </a:pPr>
                      <a:r>
                        <a:rPr lang="en-US" sz="1800">
                          <a:latin typeface="Times New Roman"/>
                          <a:ea typeface="Times New Roman"/>
                          <a:cs typeface="Times New Roman"/>
                        </a:rPr>
                        <a:t>Equisetum</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Urinary tract infection</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just">
                        <a:lnSpc>
                          <a:spcPct val="150000"/>
                        </a:lnSpc>
                        <a:spcBef>
                          <a:spcPts val="0"/>
                        </a:spcBef>
                        <a:spcAft>
                          <a:spcPts val="0"/>
                        </a:spcAft>
                      </a:pPr>
                      <a:r>
                        <a:rPr lang="en-US" sz="1800">
                          <a:latin typeface="Times New Roman"/>
                          <a:ea typeface="Times New Roman"/>
                          <a:cs typeface="Times New Roman"/>
                        </a:rPr>
                        <a:t>Magphos</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Antispasmodic.</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just">
                        <a:lnSpc>
                          <a:spcPct val="150000"/>
                        </a:lnSpc>
                        <a:spcBef>
                          <a:spcPts val="0"/>
                        </a:spcBef>
                        <a:spcAft>
                          <a:spcPts val="0"/>
                        </a:spcAft>
                      </a:pPr>
                      <a:r>
                        <a:rPr lang="en-US" sz="1800">
                          <a:latin typeface="Times New Roman"/>
                          <a:ea typeface="Times New Roman"/>
                          <a:cs typeface="Times New Roman"/>
                        </a:rPr>
                        <a:t>Rauwolfia</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Hypertension</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just">
                        <a:lnSpc>
                          <a:spcPct val="150000"/>
                        </a:lnSpc>
                        <a:spcBef>
                          <a:spcPts val="0"/>
                        </a:spcBef>
                        <a:spcAft>
                          <a:spcPts val="0"/>
                        </a:spcAft>
                      </a:pPr>
                      <a:r>
                        <a:rPr lang="en-US" sz="1800">
                          <a:latin typeface="Times New Roman"/>
                          <a:ea typeface="Times New Roman"/>
                          <a:cs typeface="Times New Roman"/>
                        </a:rPr>
                        <a:t>Tuberculinum	</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a:latin typeface="Times New Roman"/>
                          <a:ea typeface="Times New Roman"/>
                          <a:cs typeface="Times New Roman"/>
                        </a:rPr>
                        <a:t>Tuberculosis</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marL="0" marR="0" algn="just">
                        <a:lnSpc>
                          <a:spcPct val="150000"/>
                        </a:lnSpc>
                        <a:spcBef>
                          <a:spcPts val="0"/>
                        </a:spcBef>
                        <a:spcAft>
                          <a:spcPts val="0"/>
                        </a:spcAft>
                      </a:pPr>
                      <a:r>
                        <a:rPr lang="en-US" sz="1800">
                          <a:latin typeface="Times New Roman"/>
                          <a:ea typeface="Times New Roman"/>
                          <a:cs typeface="Times New Roman"/>
                        </a:rPr>
                        <a:t>Urticaurens	</a:t>
                      </a:r>
                      <a:endParaRPr lang="en-US" sz="18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1800" dirty="0">
                          <a:latin typeface="Times New Roman"/>
                          <a:ea typeface="Times New Roman"/>
                          <a:cs typeface="Times New Roman"/>
                        </a:rPr>
                        <a:t>Burn treatment</a:t>
                      </a:r>
                      <a:endParaRPr lang="en-US" sz="18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fontScale="90000"/>
          </a:bodyPr>
          <a:lstStyle/>
          <a:p>
            <a:pPr algn="ctr"/>
            <a:r>
              <a:rPr lang="en-US" b="1" dirty="0" smtClean="0"/>
              <a:t>UNANI SYSTEM OF MEDICINE</a:t>
            </a:r>
            <a:r>
              <a:rPr lang="en-US" dirty="0" smtClean="0"/>
              <a:t/>
            </a:r>
            <a:br>
              <a:rPr lang="en-US" dirty="0" smtClean="0"/>
            </a:br>
            <a:endParaRPr lang="en-US" dirty="0"/>
          </a:p>
        </p:txBody>
      </p:sp>
      <p:sp>
        <p:nvSpPr>
          <p:cNvPr id="3" name="Content Placeholder 2"/>
          <p:cNvSpPr>
            <a:spLocks noGrp="1"/>
          </p:cNvSpPr>
          <p:nvPr>
            <p:ph sz="quarter" idx="1"/>
          </p:nvPr>
        </p:nvSpPr>
        <p:spPr>
          <a:xfrm>
            <a:off x="381000" y="1447800"/>
            <a:ext cx="8305800" cy="5105400"/>
          </a:xfrm>
        </p:spPr>
        <p:txBody>
          <a:bodyPr>
            <a:normAutofit/>
          </a:bodyPr>
          <a:lstStyle/>
          <a:p>
            <a:pPr algn="just">
              <a:buNone/>
            </a:pPr>
            <a:endParaRPr lang="en-US" b="1" dirty="0" smtClean="0"/>
          </a:p>
          <a:p>
            <a:pPr algn="just">
              <a:buNone/>
            </a:pPr>
            <a:r>
              <a:rPr lang="en-US" b="1" dirty="0" smtClean="0"/>
              <a:t>Introduction</a:t>
            </a:r>
            <a:endParaRPr lang="en-US" dirty="0" smtClean="0"/>
          </a:p>
          <a:p>
            <a:pPr algn="just"/>
            <a:r>
              <a:rPr lang="en-US" dirty="0" err="1" smtClean="0"/>
              <a:t>Unani</a:t>
            </a:r>
            <a:r>
              <a:rPr lang="en-US" dirty="0" smtClean="0"/>
              <a:t> </a:t>
            </a:r>
            <a:r>
              <a:rPr lang="en-US" dirty="0" err="1" smtClean="0"/>
              <a:t>Tibb</a:t>
            </a:r>
            <a:r>
              <a:rPr lang="en-US" dirty="0" smtClean="0"/>
              <a:t> may be defined as that system of medicine which was developed during Arabian civilization. In Europe it is known as Arab medicine.</a:t>
            </a:r>
          </a:p>
          <a:p>
            <a:pPr algn="just"/>
            <a:r>
              <a:rPr lang="en-US" dirty="0" smtClean="0"/>
              <a:t>The </a:t>
            </a:r>
            <a:r>
              <a:rPr lang="en-US" dirty="0" smtClean="0"/>
              <a:t>Muslim conquerors brought with them the Hakeem’s and the Arabian system of medicine to India. It slowly spread all over India during Mohammedan rule(1101 -1707)</a:t>
            </a:r>
          </a:p>
          <a:p>
            <a:pPr algn="just"/>
            <a:r>
              <a:rPr lang="en-US" dirty="0" smtClean="0"/>
              <a:t>It </a:t>
            </a:r>
            <a:r>
              <a:rPr lang="en-US" dirty="0" smtClean="0"/>
              <a:t>started taking deep roots in India during the reign of </a:t>
            </a:r>
            <a:r>
              <a:rPr lang="en-US" dirty="0" err="1" smtClean="0"/>
              <a:t>Allaudin</a:t>
            </a:r>
            <a:r>
              <a:rPr lang="en-US" dirty="0" smtClean="0"/>
              <a:t> </a:t>
            </a:r>
            <a:r>
              <a:rPr lang="en-US" dirty="0" err="1" smtClean="0"/>
              <a:t>Khilji</a:t>
            </a:r>
            <a:r>
              <a:rPr lang="en-US" dirty="0" smtClean="0"/>
              <a:t> (1290 – 1321A.D.) and flourished due to the direct patronage of the rulers.</a:t>
            </a:r>
          </a:p>
          <a:p>
            <a:pPr algn="just"/>
            <a:endParaRPr lang="en-US" dirty="0"/>
          </a:p>
        </p:txBody>
      </p:sp>
      <p:pic>
        <p:nvPicPr>
          <p:cNvPr id="4" name="Picture 4" descr="Image result for unani system logo"/>
          <p:cNvPicPr>
            <a:picLocks noChangeAspect="1" noChangeArrowheads="1"/>
          </p:cNvPicPr>
          <p:nvPr/>
        </p:nvPicPr>
        <p:blipFill>
          <a:blip r:embed="rId2"/>
          <a:srcRect/>
          <a:stretch>
            <a:fillRect/>
          </a:stretch>
        </p:blipFill>
        <p:spPr bwMode="auto">
          <a:xfrm>
            <a:off x="457200" y="228600"/>
            <a:ext cx="990600" cy="960882"/>
          </a:xfrm>
          <a:prstGeom prst="rect">
            <a:avLst/>
          </a:prstGeom>
          <a:noFill/>
        </p:spPr>
      </p:pic>
      <p:pic>
        <p:nvPicPr>
          <p:cNvPr id="5" name="Picture 2" descr="E:\lab formats\kydsct Logo.jpg"/>
          <p:cNvPicPr>
            <a:picLocks noChangeAspect="1" noChangeArrowheads="1"/>
          </p:cNvPicPr>
          <p:nvPr/>
        </p:nvPicPr>
        <p:blipFill>
          <a:blip r:embed="rId3"/>
          <a:srcRect/>
          <a:stretch>
            <a:fillRect/>
          </a:stretch>
        </p:blipFill>
        <p:spPr bwMode="auto">
          <a:xfrm>
            <a:off x="7772400" y="228600"/>
            <a:ext cx="928624" cy="91640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382000" cy="6324600"/>
          </a:xfrm>
        </p:spPr>
        <p:txBody>
          <a:bodyPr/>
          <a:lstStyle/>
          <a:p>
            <a:pPr algn="just"/>
            <a:r>
              <a:rPr lang="en-US" b="1" dirty="0" smtClean="0"/>
              <a:t>Theory and Basic Concepts</a:t>
            </a:r>
            <a:endParaRPr lang="en-US" dirty="0" smtClean="0"/>
          </a:p>
          <a:p>
            <a:pPr algn="just"/>
            <a:r>
              <a:rPr lang="en-US" dirty="0" err="1" smtClean="0"/>
              <a:t>Unani</a:t>
            </a:r>
            <a:r>
              <a:rPr lang="en-US" dirty="0" smtClean="0"/>
              <a:t> system of medicine is based on the </a:t>
            </a:r>
            <a:r>
              <a:rPr lang="en-US" dirty="0" smtClean="0"/>
              <a:t>-</a:t>
            </a:r>
          </a:p>
          <a:p>
            <a:pPr algn="just">
              <a:buNone/>
            </a:pPr>
            <a:r>
              <a:rPr lang="en-US" dirty="0" smtClean="0"/>
              <a:t>    1. Hippocratic </a:t>
            </a:r>
            <a:r>
              <a:rPr lang="en-US" dirty="0" smtClean="0"/>
              <a:t>theory of four </a:t>
            </a:r>
            <a:r>
              <a:rPr lang="en-US" dirty="0" err="1" smtClean="0"/>
              <a:t>humours</a:t>
            </a:r>
            <a:r>
              <a:rPr lang="en-US" dirty="0" smtClean="0"/>
              <a:t> </a:t>
            </a:r>
          </a:p>
          <a:p>
            <a:pPr algn="just">
              <a:buNone/>
            </a:pPr>
            <a:r>
              <a:rPr lang="en-US" dirty="0" smtClean="0"/>
              <a:t> </a:t>
            </a:r>
            <a:r>
              <a:rPr lang="en-US" dirty="0" smtClean="0"/>
              <a:t>   2. </a:t>
            </a:r>
            <a:r>
              <a:rPr lang="en-US" dirty="0" err="1" smtClean="0"/>
              <a:t>Pythagorian</a:t>
            </a:r>
            <a:r>
              <a:rPr lang="en-US" dirty="0" smtClean="0"/>
              <a:t> </a:t>
            </a:r>
            <a:r>
              <a:rPr lang="en-US" dirty="0" smtClean="0"/>
              <a:t>theory of four proximate qualities</a:t>
            </a:r>
            <a:r>
              <a:rPr lang="en-US" dirty="0" smtClean="0"/>
              <a:t>.</a:t>
            </a:r>
          </a:p>
          <a:p>
            <a:pPr algn="just">
              <a:buNone/>
            </a:pPr>
            <a:endParaRPr lang="en-US" dirty="0" smtClean="0"/>
          </a:p>
          <a:p>
            <a:pPr algn="just"/>
            <a:r>
              <a:rPr lang="en-US" dirty="0" smtClean="0"/>
              <a:t>Hippocrates </a:t>
            </a:r>
            <a:r>
              <a:rPr lang="en-US" dirty="0" smtClean="0"/>
              <a:t>theory of four </a:t>
            </a:r>
            <a:r>
              <a:rPr lang="en-US" dirty="0" err="1" smtClean="0"/>
              <a:t>humours</a:t>
            </a:r>
            <a:r>
              <a:rPr lang="en-US" dirty="0" smtClean="0"/>
              <a:t> </a:t>
            </a:r>
            <a:r>
              <a:rPr lang="en-US" dirty="0" smtClean="0"/>
              <a:t>includes -  </a:t>
            </a:r>
          </a:p>
          <a:p>
            <a:pPr algn="just"/>
            <a:r>
              <a:rPr lang="en-US" b="1" dirty="0" smtClean="0"/>
              <a:t>blood</a:t>
            </a:r>
            <a:r>
              <a:rPr lang="en-US" b="1" dirty="0" smtClean="0"/>
              <a:t>, phlegm, yellow bile and black bile </a:t>
            </a:r>
            <a:r>
              <a:rPr lang="en-US" dirty="0" smtClean="0"/>
              <a:t>which are the first products of the digestion. </a:t>
            </a:r>
            <a:endParaRPr lang="en-US" dirty="0" smtClean="0"/>
          </a:p>
          <a:p>
            <a:pPr algn="just"/>
            <a:r>
              <a:rPr lang="en-US" dirty="0" smtClean="0"/>
              <a:t>These </a:t>
            </a:r>
            <a:r>
              <a:rPr lang="en-US" dirty="0" smtClean="0"/>
              <a:t>are also known as </a:t>
            </a:r>
            <a:r>
              <a:rPr lang="en-US" b="1" dirty="0" err="1" smtClean="0"/>
              <a:t>khoon</a:t>
            </a:r>
            <a:r>
              <a:rPr lang="en-US" b="1" dirty="0" smtClean="0"/>
              <a:t>, </a:t>
            </a:r>
            <a:r>
              <a:rPr lang="en-US" b="1" dirty="0" err="1" smtClean="0"/>
              <a:t>balgham</a:t>
            </a:r>
            <a:r>
              <a:rPr lang="en-US" b="1" dirty="0" smtClean="0"/>
              <a:t>, </a:t>
            </a:r>
            <a:r>
              <a:rPr lang="en-US" b="1" dirty="0" err="1" smtClean="0"/>
              <a:t>safra</a:t>
            </a:r>
            <a:r>
              <a:rPr lang="en-US" b="1" dirty="0" smtClean="0"/>
              <a:t> and </a:t>
            </a:r>
            <a:r>
              <a:rPr lang="en-US" b="1" dirty="0" err="1" smtClean="0"/>
              <a:t>sauda</a:t>
            </a:r>
            <a:r>
              <a:rPr lang="en-US" b="1" dirty="0" smtClean="0"/>
              <a:t> </a:t>
            </a:r>
            <a:r>
              <a:rPr lang="en-US" dirty="0" smtClean="0"/>
              <a:t>which regulate the function of the body</a:t>
            </a:r>
            <a:r>
              <a:rPr lang="en-US" dirty="0" smtClean="0"/>
              <a:t>.</a:t>
            </a:r>
          </a:p>
          <a:p>
            <a:pPr algn="just"/>
            <a:endParaRPr lang="en-US" dirty="0" smtClean="0"/>
          </a:p>
          <a:p>
            <a:pPr algn="just"/>
            <a:r>
              <a:rPr lang="en-US" dirty="0" smtClean="0"/>
              <a:t>The </a:t>
            </a:r>
            <a:r>
              <a:rPr lang="en-US" dirty="0" err="1" smtClean="0"/>
              <a:t>Pythagorian</a:t>
            </a:r>
            <a:r>
              <a:rPr lang="en-US" dirty="0" smtClean="0"/>
              <a:t> theory of four proximate qualities or states of matter includes </a:t>
            </a:r>
            <a:r>
              <a:rPr lang="en-US" b="1" dirty="0" smtClean="0"/>
              <a:t>hot, cold, moist and dry </a:t>
            </a:r>
            <a:r>
              <a:rPr lang="en-US" dirty="0" smtClean="0"/>
              <a:t>which </a:t>
            </a:r>
            <a:r>
              <a:rPr lang="en-US" dirty="0" smtClean="0"/>
              <a:t>are in relation to human body.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8305800" cy="6096000"/>
          </a:xfrm>
        </p:spPr>
        <p:txBody>
          <a:bodyPr/>
          <a:lstStyle/>
          <a:p>
            <a:r>
              <a:rPr lang="en-US" dirty="0" smtClean="0"/>
              <a:t>The hot, cold, moist and dry associate with one another to give four </a:t>
            </a:r>
            <a:r>
              <a:rPr lang="en-US" dirty="0" smtClean="0"/>
              <a:t>combinations</a:t>
            </a:r>
          </a:p>
          <a:p>
            <a:pPr marL="514350" indent="-514350">
              <a:buFont typeface="+mj-lt"/>
              <a:buAutoNum type="arabicPeriod"/>
            </a:pPr>
            <a:r>
              <a:rPr lang="en-US" dirty="0" smtClean="0"/>
              <a:t> </a:t>
            </a:r>
            <a:r>
              <a:rPr lang="en-US" dirty="0" smtClean="0"/>
              <a:t>hot and moist (air), </a:t>
            </a:r>
            <a:endParaRPr lang="en-US" dirty="0" smtClean="0"/>
          </a:p>
          <a:p>
            <a:pPr marL="514350" indent="-514350">
              <a:buFont typeface="+mj-lt"/>
              <a:buAutoNum type="arabicPeriod"/>
            </a:pPr>
            <a:r>
              <a:rPr lang="en-US" dirty="0" smtClean="0"/>
              <a:t>hot </a:t>
            </a:r>
            <a:r>
              <a:rPr lang="en-US" dirty="0" smtClean="0"/>
              <a:t>and dry (fire), </a:t>
            </a:r>
            <a:endParaRPr lang="en-US" dirty="0" smtClean="0"/>
          </a:p>
          <a:p>
            <a:pPr marL="514350" indent="-514350">
              <a:buFont typeface="+mj-lt"/>
              <a:buAutoNum type="arabicPeriod"/>
            </a:pPr>
            <a:r>
              <a:rPr lang="en-US" dirty="0" smtClean="0"/>
              <a:t>cold </a:t>
            </a:r>
            <a:r>
              <a:rPr lang="en-US" dirty="0" smtClean="0"/>
              <a:t>and moist (water), </a:t>
            </a:r>
            <a:endParaRPr lang="en-US" dirty="0" smtClean="0"/>
          </a:p>
          <a:p>
            <a:pPr marL="514350" indent="-514350">
              <a:buFont typeface="+mj-lt"/>
              <a:buAutoNum type="arabicPeriod"/>
            </a:pPr>
            <a:r>
              <a:rPr lang="en-US" dirty="0" smtClean="0"/>
              <a:t>cold </a:t>
            </a:r>
            <a:r>
              <a:rPr lang="en-US" dirty="0" smtClean="0"/>
              <a:t>and dry (earth</a:t>
            </a:r>
            <a:r>
              <a:rPr lang="en-US" dirty="0" smtClean="0"/>
              <a:t>).</a:t>
            </a:r>
          </a:p>
          <a:p>
            <a:endParaRPr lang="en-US" dirty="0" smtClean="0"/>
          </a:p>
          <a:p>
            <a:r>
              <a:rPr lang="en-US" dirty="0" smtClean="0"/>
              <a:t>Earth and water develops organs </a:t>
            </a:r>
            <a:endParaRPr lang="en-US" dirty="0" smtClean="0"/>
          </a:p>
          <a:p>
            <a:r>
              <a:rPr lang="en-US" dirty="0" smtClean="0"/>
              <a:t>A</a:t>
            </a:r>
            <a:r>
              <a:rPr lang="en-US" dirty="0" smtClean="0"/>
              <a:t>ir </a:t>
            </a:r>
            <a:r>
              <a:rPr lang="en-US" dirty="0" smtClean="0"/>
              <a:t>and fire produce energy.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These </a:t>
            </a:r>
            <a:r>
              <a:rPr lang="en-US" dirty="0" smtClean="0"/>
              <a:t>four qualities are inherent in the elements and their interaction with each other gives rise to the quality of the person known as temperament or </a:t>
            </a:r>
            <a:r>
              <a:rPr lang="en-US" dirty="0" err="1" smtClean="0"/>
              <a:t>Mizaj</a:t>
            </a:r>
            <a:r>
              <a:rPr lang="en-US" dirty="0" smtClean="0"/>
              <a:t>.</a:t>
            </a:r>
          </a:p>
          <a:p>
            <a:r>
              <a:rPr lang="en-US" dirty="0" smtClean="0"/>
              <a:t>As </a:t>
            </a:r>
            <a:r>
              <a:rPr lang="en-US" dirty="0" smtClean="0"/>
              <a:t>per the temperament personality are	</a:t>
            </a:r>
          </a:p>
          <a:p>
            <a:pPr>
              <a:buNone/>
            </a:pPr>
            <a:r>
              <a:rPr lang="en-US" b="1" dirty="0" smtClean="0"/>
              <a:t>A</a:t>
            </a:r>
            <a:r>
              <a:rPr lang="en-US" b="1" dirty="0" smtClean="0"/>
              <a:t>. </a:t>
            </a:r>
            <a:r>
              <a:rPr lang="en-US" dirty="0" smtClean="0"/>
              <a:t>Hot </a:t>
            </a:r>
            <a:r>
              <a:rPr lang="en-US" dirty="0" smtClean="0"/>
              <a:t>( </a:t>
            </a:r>
            <a:r>
              <a:rPr lang="en-US" dirty="0" err="1" smtClean="0"/>
              <a:t>Mizaj</a:t>
            </a:r>
            <a:r>
              <a:rPr lang="en-US" dirty="0" smtClean="0"/>
              <a:t> – e-</a:t>
            </a:r>
            <a:r>
              <a:rPr lang="en-US" dirty="0" err="1" smtClean="0"/>
              <a:t>har</a:t>
            </a:r>
            <a:r>
              <a:rPr lang="en-US" dirty="0" smtClean="0"/>
              <a:t>)</a:t>
            </a:r>
          </a:p>
          <a:p>
            <a:pPr>
              <a:buNone/>
            </a:pPr>
            <a:r>
              <a:rPr lang="en-US" b="1" dirty="0" smtClean="0"/>
              <a:t>B</a:t>
            </a:r>
            <a:r>
              <a:rPr lang="en-US" b="1" dirty="0" smtClean="0"/>
              <a:t>. </a:t>
            </a:r>
            <a:r>
              <a:rPr lang="en-US" dirty="0" smtClean="0"/>
              <a:t>Cold </a:t>
            </a:r>
            <a:r>
              <a:rPr lang="en-US" dirty="0" smtClean="0"/>
              <a:t>(</a:t>
            </a:r>
            <a:r>
              <a:rPr lang="en-US" dirty="0" err="1" smtClean="0"/>
              <a:t>Mizaj</a:t>
            </a:r>
            <a:r>
              <a:rPr lang="en-US" dirty="0" smtClean="0"/>
              <a:t> – e-</a:t>
            </a:r>
            <a:r>
              <a:rPr lang="en-US" dirty="0" err="1" smtClean="0"/>
              <a:t>barid</a:t>
            </a:r>
            <a:r>
              <a:rPr lang="en-US" dirty="0" smtClean="0"/>
              <a:t>)</a:t>
            </a:r>
          </a:p>
          <a:p>
            <a:pPr>
              <a:buNone/>
            </a:pPr>
            <a:r>
              <a:rPr lang="en-US" b="1" dirty="0" smtClean="0"/>
              <a:t>C</a:t>
            </a:r>
            <a:r>
              <a:rPr lang="en-US" b="1" dirty="0" smtClean="0"/>
              <a:t>. </a:t>
            </a:r>
            <a:r>
              <a:rPr lang="en-US" dirty="0" smtClean="0"/>
              <a:t>Dry </a:t>
            </a:r>
            <a:r>
              <a:rPr lang="en-US" dirty="0" smtClean="0"/>
              <a:t>( </a:t>
            </a:r>
            <a:r>
              <a:rPr lang="en-US" dirty="0" err="1" smtClean="0"/>
              <a:t>Mizaj</a:t>
            </a:r>
            <a:r>
              <a:rPr lang="en-US" dirty="0" smtClean="0"/>
              <a:t> –e-</a:t>
            </a:r>
            <a:r>
              <a:rPr lang="en-US" dirty="0" err="1" smtClean="0"/>
              <a:t>yabis</a:t>
            </a:r>
            <a:r>
              <a:rPr lang="en-US" dirty="0" smtClean="0"/>
              <a:t>)</a:t>
            </a:r>
          </a:p>
          <a:p>
            <a:pPr>
              <a:buNone/>
            </a:pPr>
            <a:r>
              <a:rPr lang="en-US" b="1" dirty="0" smtClean="0"/>
              <a:t>D</a:t>
            </a:r>
            <a:r>
              <a:rPr lang="en-US" b="1" dirty="0" smtClean="0"/>
              <a:t>. </a:t>
            </a:r>
            <a:r>
              <a:rPr lang="en-US" dirty="0" smtClean="0"/>
              <a:t>Moist </a:t>
            </a:r>
            <a:r>
              <a:rPr lang="en-US" dirty="0" smtClean="0"/>
              <a:t>( </a:t>
            </a:r>
            <a:r>
              <a:rPr lang="en-US" dirty="0" err="1" smtClean="0"/>
              <a:t>Mizaj</a:t>
            </a:r>
            <a:r>
              <a:rPr lang="en-US" dirty="0" smtClean="0"/>
              <a:t> – e-</a:t>
            </a:r>
            <a:r>
              <a:rPr lang="en-US" dirty="0" err="1" smtClean="0"/>
              <a:t>rath</a:t>
            </a:r>
            <a:r>
              <a:rPr lang="en-US" dirty="0" smtClean="0"/>
              <a:t>)</a:t>
            </a:r>
          </a:p>
          <a:p>
            <a:endParaRPr lang="en-US" dirty="0"/>
          </a:p>
        </p:txBody>
      </p:sp>
      <p:pic>
        <p:nvPicPr>
          <p:cNvPr id="4" name="Picture 4" descr="Image result for unani system logo"/>
          <p:cNvPicPr>
            <a:picLocks noChangeAspect="1" noChangeArrowheads="1"/>
          </p:cNvPicPr>
          <p:nvPr/>
        </p:nvPicPr>
        <p:blipFill>
          <a:blip r:embed="rId2"/>
          <a:srcRect/>
          <a:stretch>
            <a:fillRect/>
          </a:stretch>
        </p:blipFill>
        <p:spPr bwMode="auto">
          <a:xfrm>
            <a:off x="457200" y="228600"/>
            <a:ext cx="1295400" cy="1256538"/>
          </a:xfrm>
          <a:prstGeom prst="rect">
            <a:avLst/>
          </a:prstGeom>
          <a:noFill/>
        </p:spPr>
      </p:pic>
      <p:pic>
        <p:nvPicPr>
          <p:cNvPr id="5" name="Picture 2" descr="E:\lab formats\kydsct Logo.jpg"/>
          <p:cNvPicPr>
            <a:picLocks noChangeAspect="1" noChangeArrowheads="1"/>
          </p:cNvPicPr>
          <p:nvPr/>
        </p:nvPicPr>
        <p:blipFill>
          <a:blip r:embed="rId3"/>
          <a:srcRect/>
          <a:stretch>
            <a:fillRect/>
          </a:stretch>
        </p:blipFill>
        <p:spPr bwMode="auto">
          <a:xfrm>
            <a:off x="7772400" y="228600"/>
            <a:ext cx="1214354" cy="11983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762000"/>
            <a:ext cx="8001000" cy="5257800"/>
          </a:xfrm>
        </p:spPr>
        <p:txBody>
          <a:bodyPr/>
          <a:lstStyle/>
          <a:p>
            <a:r>
              <a:rPr lang="en-US" dirty="0" smtClean="0"/>
              <a:t>Health is describe as the  primary state in which four </a:t>
            </a:r>
            <a:r>
              <a:rPr lang="en-US" dirty="0" err="1" smtClean="0"/>
              <a:t>humours</a:t>
            </a:r>
            <a:r>
              <a:rPr lang="en-US" dirty="0" smtClean="0"/>
              <a:t> are present in correct proportion and causes of disease is believed to be due to </a:t>
            </a:r>
          </a:p>
          <a:p>
            <a:pPr>
              <a:buNone/>
            </a:pPr>
            <a:r>
              <a:rPr lang="en-US" b="1" dirty="0" smtClean="0"/>
              <a:t>A</a:t>
            </a:r>
            <a:r>
              <a:rPr lang="en-US" b="1" dirty="0" smtClean="0"/>
              <a:t>. </a:t>
            </a:r>
            <a:r>
              <a:rPr lang="en-US" dirty="0" smtClean="0"/>
              <a:t>Humors </a:t>
            </a:r>
            <a:r>
              <a:rPr lang="en-US" dirty="0" smtClean="0"/>
              <a:t>deficiency</a:t>
            </a:r>
          </a:p>
          <a:p>
            <a:pPr>
              <a:buNone/>
            </a:pPr>
            <a:r>
              <a:rPr lang="en-US" b="1" dirty="0" smtClean="0"/>
              <a:t>B</a:t>
            </a:r>
            <a:r>
              <a:rPr lang="en-US" b="1" dirty="0" smtClean="0"/>
              <a:t>. </a:t>
            </a:r>
            <a:r>
              <a:rPr lang="en-US" dirty="0" smtClean="0"/>
              <a:t>Plethora (Excess body fluid)</a:t>
            </a:r>
            <a:endParaRPr lang="en-US" dirty="0" smtClean="0"/>
          </a:p>
          <a:p>
            <a:pPr>
              <a:buNone/>
            </a:pPr>
            <a:r>
              <a:rPr lang="en-US" b="1" dirty="0" smtClean="0"/>
              <a:t>C</a:t>
            </a:r>
            <a:r>
              <a:rPr lang="en-US" b="1" dirty="0" smtClean="0"/>
              <a:t>. </a:t>
            </a:r>
            <a:r>
              <a:rPr lang="en-US" dirty="0" smtClean="0"/>
              <a:t>Disturbance </a:t>
            </a:r>
            <a:r>
              <a:rPr lang="en-US" dirty="0" smtClean="0"/>
              <a:t>in the balance of humors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endParaRPr lang="en-US" dirty="0"/>
          </a:p>
        </p:txBody>
      </p:sp>
      <p:sp>
        <p:nvSpPr>
          <p:cNvPr id="3" name="Content Placeholder 2"/>
          <p:cNvSpPr>
            <a:spLocks noGrp="1"/>
          </p:cNvSpPr>
          <p:nvPr>
            <p:ph sz="quarter" idx="1"/>
          </p:nvPr>
        </p:nvSpPr>
        <p:spPr/>
        <p:txBody>
          <a:bodyPr/>
          <a:lstStyle/>
          <a:p>
            <a:pPr algn="just"/>
            <a:endParaRPr lang="en-US" dirty="0" smtClean="0"/>
          </a:p>
          <a:p>
            <a:pPr algn="just"/>
            <a:r>
              <a:rPr lang="en-US" dirty="0" smtClean="0"/>
              <a:t>The </a:t>
            </a:r>
            <a:r>
              <a:rPr lang="en-US" dirty="0" err="1" smtClean="0"/>
              <a:t>Unani</a:t>
            </a:r>
            <a:r>
              <a:rPr lang="en-US" dirty="0" smtClean="0"/>
              <a:t> system of medicine diagnoses their patient by </a:t>
            </a:r>
            <a:r>
              <a:rPr lang="en-US" b="1" dirty="0" smtClean="0"/>
              <a:t>pulse reading, and by examination of sputum, urine and stool.</a:t>
            </a:r>
          </a:p>
          <a:p>
            <a:pPr algn="just"/>
            <a:r>
              <a:rPr lang="en-US" dirty="0" smtClean="0"/>
              <a:t>Other </a:t>
            </a:r>
            <a:r>
              <a:rPr lang="en-US" dirty="0" smtClean="0"/>
              <a:t>aspects like </a:t>
            </a:r>
            <a:r>
              <a:rPr lang="en-US" b="1" dirty="0" smtClean="0"/>
              <a:t>patient’s psychology, age, sex, habits, family history hobbies, occupation and working conditions </a:t>
            </a:r>
            <a:r>
              <a:rPr lang="en-US" dirty="0" smtClean="0"/>
              <a:t>are also taken into account while diagnosing the disease.</a:t>
            </a:r>
          </a:p>
          <a:p>
            <a:pPr algn="just"/>
            <a:endParaRPr lang="en-US" dirty="0"/>
          </a:p>
        </p:txBody>
      </p:sp>
      <p:pic>
        <p:nvPicPr>
          <p:cNvPr id="26626" name="Picture 2" descr="Image result for diagnosis"/>
          <p:cNvPicPr>
            <a:picLocks noChangeAspect="1" noChangeArrowheads="1"/>
          </p:cNvPicPr>
          <p:nvPr/>
        </p:nvPicPr>
        <p:blipFill>
          <a:blip r:embed="rId2"/>
          <a:srcRect/>
          <a:stretch>
            <a:fillRect/>
          </a:stretch>
        </p:blipFill>
        <p:spPr bwMode="auto">
          <a:xfrm>
            <a:off x="5410200" y="4191000"/>
            <a:ext cx="3962400" cy="2667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838200"/>
          </a:xfrm>
        </p:spPr>
        <p:txBody>
          <a:bodyPr>
            <a:normAutofit fontScale="90000"/>
          </a:bodyPr>
          <a:lstStyle/>
          <a:p>
            <a:r>
              <a:rPr lang="en-US" dirty="0" smtClean="0"/>
              <a:t/>
            </a:r>
            <a:br>
              <a:rPr lang="en-US" dirty="0" smtClean="0"/>
            </a:br>
            <a:r>
              <a:rPr lang="en-US" sz="4900" b="1" dirty="0" smtClean="0"/>
              <a:t> Treatment</a:t>
            </a:r>
            <a:endParaRPr lang="en-US" sz="4900" dirty="0"/>
          </a:p>
        </p:txBody>
      </p:sp>
      <p:sp>
        <p:nvSpPr>
          <p:cNvPr id="3" name="Content Placeholder 2"/>
          <p:cNvSpPr>
            <a:spLocks noGrp="1"/>
          </p:cNvSpPr>
          <p:nvPr>
            <p:ph sz="quarter" idx="1"/>
          </p:nvPr>
        </p:nvSpPr>
        <p:spPr>
          <a:xfrm>
            <a:off x="228600" y="1219200"/>
            <a:ext cx="8686800" cy="5334000"/>
          </a:xfrm>
        </p:spPr>
        <p:txBody>
          <a:bodyPr>
            <a:normAutofit lnSpcReduction="10000"/>
          </a:bodyPr>
          <a:lstStyle/>
          <a:p>
            <a:pPr algn="just">
              <a:buNone/>
            </a:pPr>
            <a:endParaRPr lang="en-US" sz="2800" b="1" dirty="0" smtClean="0"/>
          </a:p>
          <a:p>
            <a:pPr algn="just">
              <a:buNone/>
            </a:pPr>
            <a:r>
              <a:rPr lang="en-US" sz="2800" b="1" dirty="0" smtClean="0"/>
              <a:t>1.</a:t>
            </a:r>
            <a:r>
              <a:rPr lang="en-US" sz="2800" dirty="0" smtClean="0"/>
              <a:t>Unani </a:t>
            </a:r>
            <a:r>
              <a:rPr lang="en-US" sz="2800" dirty="0" smtClean="0"/>
              <a:t>system of medicine emphasizes the treatment of </a:t>
            </a:r>
            <a:r>
              <a:rPr lang="en-US" sz="2800" b="1" dirty="0" smtClean="0"/>
              <a:t>the root cause of the aliment and not the prevailing symptoms </a:t>
            </a:r>
            <a:r>
              <a:rPr lang="en-US" sz="2800" dirty="0" smtClean="0"/>
              <a:t>as it is understood that the symptom is the manifestation of the cause</a:t>
            </a:r>
            <a:r>
              <a:rPr lang="en-US" sz="2800" dirty="0" smtClean="0"/>
              <a:t>.</a:t>
            </a:r>
          </a:p>
          <a:p>
            <a:pPr algn="just">
              <a:buNone/>
            </a:pPr>
            <a:endParaRPr lang="en-US" sz="2800" dirty="0" smtClean="0"/>
          </a:p>
          <a:p>
            <a:pPr algn="just">
              <a:buNone/>
            </a:pPr>
            <a:r>
              <a:rPr lang="en-US" sz="2800" b="1" dirty="0" smtClean="0"/>
              <a:t>2.</a:t>
            </a:r>
            <a:r>
              <a:rPr lang="en-US" sz="2800" dirty="0" smtClean="0"/>
              <a:t>As </a:t>
            </a:r>
            <a:r>
              <a:rPr lang="en-US" sz="2800" dirty="0" smtClean="0"/>
              <a:t>the </a:t>
            </a:r>
            <a:r>
              <a:rPr lang="en-US" sz="2800" b="1" dirty="0" smtClean="0"/>
              <a:t>disease is caused by imbalance of </a:t>
            </a:r>
            <a:r>
              <a:rPr lang="en-US" sz="2800" b="1" dirty="0" err="1" smtClean="0"/>
              <a:t>humours</a:t>
            </a:r>
            <a:r>
              <a:rPr lang="en-US" sz="2800" b="1" dirty="0" smtClean="0"/>
              <a:t>.</a:t>
            </a:r>
          </a:p>
          <a:p>
            <a:pPr algn="just">
              <a:buNone/>
            </a:pPr>
            <a:endParaRPr lang="en-US" sz="2800" b="1" dirty="0" smtClean="0"/>
          </a:p>
          <a:p>
            <a:pPr algn="just">
              <a:buNone/>
            </a:pPr>
            <a:r>
              <a:rPr lang="en-US" sz="2800" b="1" dirty="0" smtClean="0"/>
              <a:t>3.</a:t>
            </a:r>
            <a:r>
              <a:rPr lang="en-US" sz="2800" dirty="0" smtClean="0"/>
              <a:t>The </a:t>
            </a:r>
            <a:r>
              <a:rPr lang="en-US" sz="2800" b="1" dirty="0" err="1" smtClean="0"/>
              <a:t>humours</a:t>
            </a:r>
            <a:r>
              <a:rPr lang="en-US" sz="2800" b="1" dirty="0" smtClean="0"/>
              <a:t> are the products of digestion of </a:t>
            </a:r>
            <a:r>
              <a:rPr lang="en-US" sz="2800" b="1" dirty="0" smtClean="0"/>
              <a:t>food</a:t>
            </a:r>
            <a:r>
              <a:rPr lang="en-US" sz="2800" b="1" dirty="0" smtClean="0"/>
              <a:t>, a first and foremost requirement is to regulate the diet</a:t>
            </a:r>
            <a:r>
              <a:rPr lang="en-US" sz="2800" dirty="0" smtClean="0"/>
              <a:t> to get rid of accumulated toxin and restore the equilibrium of </a:t>
            </a:r>
            <a:r>
              <a:rPr lang="en-US" sz="2800" dirty="0" err="1" smtClean="0"/>
              <a:t>humours</a:t>
            </a:r>
            <a:r>
              <a:rPr lang="en-US" sz="2800" dirty="0" smtClean="0"/>
              <a:t>.</a:t>
            </a:r>
          </a:p>
          <a:p>
            <a:endParaRPr lang="en-US" dirty="0"/>
          </a:p>
        </p:txBody>
      </p:sp>
      <p:pic>
        <p:nvPicPr>
          <p:cNvPr id="33794" name="Picture 2" descr="Image result for treatment"/>
          <p:cNvPicPr>
            <a:picLocks noChangeAspect="1" noChangeArrowheads="1"/>
          </p:cNvPicPr>
          <p:nvPr/>
        </p:nvPicPr>
        <p:blipFill>
          <a:blip r:embed="rId2"/>
          <a:srcRect/>
          <a:stretch>
            <a:fillRect/>
          </a:stretch>
        </p:blipFill>
        <p:spPr bwMode="auto">
          <a:xfrm>
            <a:off x="6324600" y="1"/>
            <a:ext cx="1905000" cy="1371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533400"/>
            <a:ext cx="8382000" cy="5486400"/>
          </a:xfrm>
        </p:spPr>
        <p:txBody>
          <a:bodyPr/>
          <a:lstStyle/>
          <a:p>
            <a:pPr algn="just">
              <a:buNone/>
            </a:pPr>
            <a:r>
              <a:rPr lang="en-US" b="1" dirty="0" smtClean="0"/>
              <a:t>4. Physical</a:t>
            </a:r>
            <a:r>
              <a:rPr lang="en-US" b="1" dirty="0" smtClean="0"/>
              <a:t>, mental and emotional exercise </a:t>
            </a:r>
            <a:r>
              <a:rPr lang="en-US" dirty="0" smtClean="0"/>
              <a:t>for the promotion of inner health and proper </a:t>
            </a:r>
            <a:r>
              <a:rPr lang="en-US" b="1" dirty="0" smtClean="0"/>
              <a:t>message for toning the nervous as well as circulatory system </a:t>
            </a:r>
            <a:r>
              <a:rPr lang="en-US" dirty="0" smtClean="0"/>
              <a:t>has also an important place in the </a:t>
            </a:r>
            <a:r>
              <a:rPr lang="en-US" dirty="0" err="1" smtClean="0"/>
              <a:t>Unani</a:t>
            </a:r>
            <a:r>
              <a:rPr lang="en-US" dirty="0" smtClean="0"/>
              <a:t> treatment.</a:t>
            </a:r>
          </a:p>
          <a:p>
            <a:pPr algn="just">
              <a:buNone/>
            </a:pPr>
            <a:r>
              <a:rPr lang="en-US" b="1" dirty="0" smtClean="0"/>
              <a:t>5.</a:t>
            </a:r>
            <a:r>
              <a:rPr lang="en-US" dirty="0" smtClean="0"/>
              <a:t>The </a:t>
            </a:r>
            <a:r>
              <a:rPr lang="en-US" dirty="0" smtClean="0"/>
              <a:t>treatment can be basically divided in two parts.</a:t>
            </a:r>
          </a:p>
          <a:p>
            <a:pPr algn="just">
              <a:buNone/>
            </a:pPr>
            <a:r>
              <a:rPr lang="en-US" dirty="0" smtClean="0"/>
              <a:t>    </a:t>
            </a:r>
            <a:r>
              <a:rPr lang="en-US" dirty="0" err="1" smtClean="0"/>
              <a:t>i</a:t>
            </a:r>
            <a:r>
              <a:rPr lang="en-US" dirty="0" smtClean="0"/>
              <a:t>. The first part is that treatment which attempts to </a:t>
            </a:r>
            <a:r>
              <a:rPr lang="en-US" b="1" dirty="0" smtClean="0"/>
              <a:t>remove the cause of the ailment.</a:t>
            </a:r>
          </a:p>
          <a:p>
            <a:pPr algn="just">
              <a:buNone/>
            </a:pPr>
            <a:r>
              <a:rPr lang="en-US" dirty="0" smtClean="0"/>
              <a:t>    ii. Second part emphasizes the strengthening </a:t>
            </a:r>
            <a:r>
              <a:rPr lang="en-US" b="1" dirty="0" smtClean="0"/>
              <a:t>of natural </a:t>
            </a:r>
            <a:r>
              <a:rPr lang="en-US" b="1" dirty="0" smtClean="0"/>
              <a:t>defense </a:t>
            </a:r>
            <a:r>
              <a:rPr lang="en-US" dirty="0" smtClean="0"/>
              <a:t>mechanism.</a:t>
            </a:r>
            <a:endParaRPr lang="en-US" dirty="0" smtClean="0"/>
          </a:p>
          <a:p>
            <a:pPr algn="just"/>
            <a:endParaRPr lang="en-US" dirty="0"/>
          </a:p>
        </p:txBody>
      </p:sp>
      <p:pic>
        <p:nvPicPr>
          <p:cNvPr id="32770" name="Picture 2" descr="Image result for unani treatment"/>
          <p:cNvPicPr>
            <a:picLocks noChangeAspect="1" noChangeArrowheads="1"/>
          </p:cNvPicPr>
          <p:nvPr/>
        </p:nvPicPr>
        <p:blipFill>
          <a:blip r:embed="rId2"/>
          <a:srcRect/>
          <a:stretch>
            <a:fillRect/>
          </a:stretch>
        </p:blipFill>
        <p:spPr bwMode="auto">
          <a:xfrm>
            <a:off x="5257800" y="4191000"/>
            <a:ext cx="3581400" cy="23622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177</TotalTime>
  <Words>1638</Words>
  <Application>Microsoft Office PowerPoint</Application>
  <PresentationFormat>On-screen Show (4:3)</PresentationFormat>
  <Paragraphs>178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COMPLEMENTARY AND ALTERNATIVE SYSTEM OF MEDICINE </vt:lpstr>
      <vt:lpstr>UNANI SYSTEM OF MEDICINE </vt:lpstr>
      <vt:lpstr>Slide 3</vt:lpstr>
      <vt:lpstr>Slide 4</vt:lpstr>
      <vt:lpstr>Slide 5</vt:lpstr>
      <vt:lpstr>Slide 6</vt:lpstr>
      <vt:lpstr>Diagnosis</vt:lpstr>
      <vt:lpstr>  Treatment</vt:lpstr>
      <vt:lpstr>Slide 9</vt:lpstr>
      <vt:lpstr>Unani Medicine</vt:lpstr>
      <vt:lpstr>HOMOEOPATHIC SYSTEM OF MEDICINE </vt:lpstr>
      <vt:lpstr>Theory and Basic Concept</vt:lpstr>
      <vt:lpstr>Slide 13</vt:lpstr>
      <vt:lpstr>Diagnosis</vt:lpstr>
      <vt:lpstr>  Treatment  </vt:lpstr>
      <vt:lpstr>Homoeopathic Medicine</vt:lpstr>
      <vt:lpstr>Slide 17</vt:lpstr>
      <vt:lpstr>Important Homeopathic drugs and the uses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pharmcy</dc:creator>
  <cp:lastModifiedBy>sai</cp:lastModifiedBy>
  <cp:revision>36</cp:revision>
  <dcterms:created xsi:type="dcterms:W3CDTF">2006-08-16T00:00:00Z</dcterms:created>
  <dcterms:modified xsi:type="dcterms:W3CDTF">2018-03-06T08:03:16Z</dcterms:modified>
</cp:coreProperties>
</file>