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BB39-E50D-42AC-A5F5-72739CA04687}" type="datetimeFigureOut">
              <a:rPr lang="en-US" smtClean="0"/>
              <a:pPr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5275-1ED6-4E6D-B93C-0E977CCC2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33C0-21FB-465D-8CD9-BC71226724BC}" type="datetimeFigureOut">
              <a:rPr lang="en-US" smtClean="0"/>
              <a:pPr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99E4-816E-47F2-BE65-F8BADCB3C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99E4-816E-47F2-BE65-F8BADCB3C4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5B0D-D474-421B-81AB-14E923468FC2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881F-B57E-41F8-8E0D-80188A436C28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4D6E-1A15-49D5-92BE-51F56CA238E0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7189-C052-4C27-9DBD-E7DFAD28A275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D186-B1E8-4A8F-BE40-F6BDD2D607D7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4723-8B24-438F-B562-542478ECDD30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08FE-4039-4D8E-9FEA-4242041798ED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313D-C221-4711-84A0-CB980C8D628F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632C-5FA7-4CCC-81AB-C2B481FAADEE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D9F9-345E-4158-9648-0E28B8A7FA06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B675-6650-4E00-B22F-58E28465E6B2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9CB9FA-068B-48CF-8AFA-0CC86F7D2B96}" type="datetime1">
              <a:rPr lang="en-US" smtClean="0"/>
              <a:pPr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56636CA-11D9-4F42-BFE4-063228C86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Prepared by: Prof. Sanjay A. Nagdev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Department Of Quality Assurance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K.Y.D.S.C.T’s College of pharmacy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 : 2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Biomembranes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Biochemistry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facilitated diffusion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 </a:t>
            </a:r>
            <a:r>
              <a:rPr lang="en-US" b="1" dirty="0" smtClean="0"/>
              <a:t>ping pong </a:t>
            </a:r>
            <a:r>
              <a:rPr lang="en-US" dirty="0" smtClean="0"/>
              <a:t>model is put forth to explain the occurrence of facilitated diffusion.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According to this mechanism, a </a:t>
            </a:r>
            <a:r>
              <a:rPr lang="en-US" b="1" dirty="0" smtClean="0"/>
              <a:t>transport protein </a:t>
            </a:r>
            <a:r>
              <a:rPr lang="en-US" dirty="0" smtClean="0"/>
              <a:t>exists in </a:t>
            </a:r>
            <a:r>
              <a:rPr lang="en-US" b="1" dirty="0" smtClean="0"/>
              <a:t>two conformation</a:t>
            </a:r>
            <a:r>
              <a:rPr lang="en-US" dirty="0" smtClean="0"/>
              <a:t>, in the </a:t>
            </a:r>
            <a:r>
              <a:rPr lang="en-US" b="1" dirty="0" smtClean="0"/>
              <a:t>pong </a:t>
            </a:r>
            <a:r>
              <a:rPr lang="en-US" dirty="0" smtClean="0"/>
              <a:t>conformation it is </a:t>
            </a:r>
            <a:r>
              <a:rPr lang="en-US" b="1" dirty="0" smtClean="0"/>
              <a:t>exposed to the side with high solute concentration</a:t>
            </a:r>
            <a:r>
              <a:rPr lang="en-US" dirty="0" smtClean="0"/>
              <a:t>. This allow the binding of solute to specific sites on the carrier protein.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protein then undergoes a conformational change(</a:t>
            </a:r>
            <a:r>
              <a:rPr lang="en-US" b="1" dirty="0" smtClean="0"/>
              <a:t>ping</a:t>
            </a:r>
            <a:r>
              <a:rPr lang="en-US" dirty="0" smtClean="0"/>
              <a:t> state) to expose to the side with low solute concentration where the solute molecule is released.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8080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transport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Active transport occurs against a concentration gradient </a:t>
            </a:r>
            <a:r>
              <a:rPr lang="en-US" dirty="0" smtClean="0"/>
              <a:t>and this </a:t>
            </a:r>
            <a:r>
              <a:rPr lang="en-US" b="1" dirty="0" smtClean="0"/>
              <a:t>depend upon the supply of metabolic energy (ATP).</a:t>
            </a:r>
          </a:p>
          <a:p>
            <a:r>
              <a:rPr lang="en-US" dirty="0" smtClean="0"/>
              <a:t>Active transport is also </a:t>
            </a:r>
            <a:r>
              <a:rPr lang="en-US" b="1" dirty="0" smtClean="0"/>
              <a:t>carrier mediated process </a:t>
            </a:r>
            <a:r>
              <a:rPr lang="en-US" dirty="0" smtClean="0"/>
              <a:t>like facilitated diffusion.</a:t>
            </a:r>
          </a:p>
          <a:p>
            <a:r>
              <a:rPr lang="en-US" dirty="0" smtClean="0"/>
              <a:t>The most important primary Active transport systems are </a:t>
            </a:r>
            <a:r>
              <a:rPr lang="en-US" b="1" dirty="0" smtClean="0"/>
              <a:t>ion pumps.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1148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Na+- K+ pump: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cells have </a:t>
            </a:r>
            <a:r>
              <a:rPr lang="en-US" b="1" dirty="0" smtClean="0"/>
              <a:t>high intracellular K+ Concentration</a:t>
            </a:r>
            <a:r>
              <a:rPr lang="en-US" dirty="0" smtClean="0"/>
              <a:t> and </a:t>
            </a:r>
            <a:r>
              <a:rPr lang="en-US" b="1" dirty="0" smtClean="0"/>
              <a:t>low Na+ </a:t>
            </a:r>
            <a:r>
              <a:rPr lang="en-US" b="1" dirty="0" smtClean="0"/>
              <a:t>concentration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/>
              <a:t>t</a:t>
            </a:r>
            <a:r>
              <a:rPr lang="en-US" dirty="0" smtClean="0"/>
              <a:t>his </a:t>
            </a:r>
            <a:r>
              <a:rPr lang="en-US" dirty="0" smtClean="0"/>
              <a:t>is essentially needed for survival of cell.</a:t>
            </a:r>
          </a:p>
          <a:p>
            <a:r>
              <a:rPr lang="en-US" dirty="0" smtClean="0"/>
              <a:t>High cellular </a:t>
            </a:r>
            <a:r>
              <a:rPr lang="en-US" b="1" dirty="0" smtClean="0"/>
              <a:t>K+ is required </a:t>
            </a:r>
            <a:r>
              <a:rPr lang="en-US" dirty="0" smtClean="0"/>
              <a:t>for the optimal </a:t>
            </a:r>
            <a:r>
              <a:rPr lang="en-US" b="1" dirty="0" smtClean="0"/>
              <a:t>Glycolysis (pyruvate kinase is depend upon K+) </a:t>
            </a:r>
            <a:r>
              <a:rPr lang="en-US" dirty="0" smtClean="0"/>
              <a:t>and for </a:t>
            </a:r>
            <a:r>
              <a:rPr lang="en-US" b="1" dirty="0" smtClean="0"/>
              <a:t>protein biosynthesis.</a:t>
            </a:r>
          </a:p>
          <a:p>
            <a:endParaRPr lang="en-US" dirty="0" smtClean="0"/>
          </a:p>
          <a:p>
            <a:r>
              <a:rPr lang="en-US" dirty="0" smtClean="0"/>
              <a:t> Further </a:t>
            </a:r>
            <a:r>
              <a:rPr lang="en-US" b="1" dirty="0" smtClean="0"/>
              <a:t>Na+ and K+ gradients </a:t>
            </a:r>
            <a:r>
              <a:rPr lang="en-US" dirty="0" smtClean="0"/>
              <a:t>across plasma membrane are needed for the </a:t>
            </a:r>
            <a:r>
              <a:rPr lang="en-US" b="1" dirty="0" smtClean="0"/>
              <a:t>transmission of nerve impulses.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5715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Na+-K+ pump is responsible for the maintenance </a:t>
            </a:r>
            <a:r>
              <a:rPr lang="en-US" dirty="0" smtClean="0"/>
              <a:t>of high k+ and low Na+ concentration in the cells.</a:t>
            </a:r>
          </a:p>
          <a:p>
            <a:endParaRPr lang="en-US" dirty="0" smtClean="0"/>
          </a:p>
          <a:p>
            <a:r>
              <a:rPr lang="en-US" dirty="0" smtClean="0"/>
              <a:t>This is brought about by an integral plasma membrane protein, namely the enzyme </a:t>
            </a:r>
            <a:r>
              <a:rPr lang="en-US" b="1" i="1" dirty="0" smtClean="0"/>
              <a:t>Na+-K+ ATPase.</a:t>
            </a:r>
          </a:p>
          <a:p>
            <a:endParaRPr lang="en-US" dirty="0" smtClean="0"/>
          </a:p>
          <a:p>
            <a:r>
              <a:rPr lang="en-US" dirty="0" smtClean="0"/>
              <a:t>It consist of two </a:t>
            </a:r>
            <a:r>
              <a:rPr lang="en-US" b="1" dirty="0" smtClean="0"/>
              <a:t>α and two β subunits which may </a:t>
            </a:r>
            <a:r>
              <a:rPr lang="en-US" dirty="0" smtClean="0"/>
              <a:t>be represented as [</a:t>
            </a:r>
            <a:r>
              <a:rPr lang="el-GR" dirty="0" smtClean="0"/>
              <a:t>αβ]2 .</a:t>
            </a:r>
          </a:p>
          <a:p>
            <a:endParaRPr lang="en-US" b="1" i="1" dirty="0" smtClean="0"/>
          </a:p>
          <a:p>
            <a:r>
              <a:rPr lang="en-US" b="1" i="1" dirty="0" smtClean="0"/>
              <a:t>Na+-K+ ATPase:  pumps 3Na+ ions from inside the </a:t>
            </a:r>
            <a:r>
              <a:rPr lang="en-US" dirty="0" smtClean="0"/>
              <a:t>cell to outside and bring 2k+ ions from outside to inside with a continuous </a:t>
            </a:r>
            <a:r>
              <a:rPr lang="en-US" b="1" dirty="0" smtClean="0"/>
              <a:t>hydrolysis of intracellular ATP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153400" cy="563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Plasma membrane is an envelop surrounding the cell.</a:t>
            </a:r>
          </a:p>
          <a:p>
            <a:endParaRPr lang="en-US" sz="3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It separates and protect the cell from the external environment.</a:t>
            </a:r>
          </a:p>
          <a:p>
            <a:endParaRPr lang="en-US" sz="3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Plasma membrane also provide a connecting system between the cell and its environment .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8153400" cy="55626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Chemical Composition:</a:t>
            </a:r>
          </a:p>
          <a:p>
            <a:r>
              <a:rPr lang="en-US" dirty="0" smtClean="0"/>
              <a:t>The membranes are composed of </a:t>
            </a:r>
            <a:r>
              <a:rPr lang="en-US" b="1" dirty="0" smtClean="0"/>
              <a:t>lipids, protein </a:t>
            </a:r>
            <a:r>
              <a:rPr lang="en-US" dirty="0" smtClean="0"/>
              <a:t>and </a:t>
            </a:r>
            <a:r>
              <a:rPr lang="en-US" b="1" dirty="0" smtClean="0"/>
              <a:t>carbohydrates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actual composition differ from tissue to tissue.</a:t>
            </a:r>
          </a:p>
          <a:p>
            <a:endParaRPr lang="en-US" dirty="0" smtClean="0"/>
          </a:p>
          <a:p>
            <a:r>
              <a:rPr lang="en-US" dirty="0" smtClean="0"/>
              <a:t>Among the </a:t>
            </a:r>
            <a:r>
              <a:rPr lang="en-US" b="1" dirty="0" smtClean="0"/>
              <a:t>lipids</a:t>
            </a:r>
            <a:r>
              <a:rPr lang="en-US" dirty="0" smtClean="0"/>
              <a:t>, </a:t>
            </a:r>
            <a:r>
              <a:rPr lang="en-US" b="1" dirty="0" smtClean="0"/>
              <a:t>amphipathic lipids </a:t>
            </a:r>
            <a:r>
              <a:rPr lang="en-US" dirty="0" smtClean="0"/>
              <a:t>(containing hydrophobic and hydrophilic groups) namely </a:t>
            </a:r>
            <a:r>
              <a:rPr lang="en-US" b="1" dirty="0" smtClean="0"/>
              <a:t>phospholipids</a:t>
            </a:r>
            <a:r>
              <a:rPr lang="en-US" dirty="0" smtClean="0"/>
              <a:t>, </a:t>
            </a:r>
            <a:r>
              <a:rPr lang="en-US" b="1" dirty="0" smtClean="0"/>
              <a:t>glycolipids </a:t>
            </a:r>
            <a:r>
              <a:rPr lang="en-US" dirty="0" smtClean="0"/>
              <a:t>and </a:t>
            </a:r>
            <a:r>
              <a:rPr lang="en-US" b="1" dirty="0" smtClean="0"/>
              <a:t>cholesterol </a:t>
            </a:r>
            <a:r>
              <a:rPr lang="en-US" dirty="0" smtClean="0"/>
              <a:t>are found in animal membranes.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animal cell membranes have thick coating of complex polysaccharides referred to as </a:t>
            </a:r>
            <a:r>
              <a:rPr lang="en-US" b="1" dirty="0" smtClean="0"/>
              <a:t>Glycocalyx.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533400"/>
            <a:ext cx="7924800" cy="5486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Structure of membrane: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Fluid mosaic model proposed by Singer and Nicolson </a:t>
            </a:r>
            <a:r>
              <a:rPr lang="en-US" dirty="0" smtClean="0"/>
              <a:t>is a more recent and acceptable model for membrane structure.</a:t>
            </a:r>
          </a:p>
          <a:p>
            <a:r>
              <a:rPr lang="en-US" dirty="0" smtClean="0"/>
              <a:t> The biological membrane usually have a thickness of </a:t>
            </a:r>
            <a:r>
              <a:rPr lang="en-US" b="1" dirty="0" smtClean="0"/>
              <a:t>5 – 8 nm.</a:t>
            </a:r>
          </a:p>
          <a:p>
            <a:r>
              <a:rPr lang="en-US" dirty="0" smtClean="0"/>
              <a:t>A membrane is essentially composed of a </a:t>
            </a:r>
            <a:r>
              <a:rPr lang="en-US" b="1" dirty="0" smtClean="0"/>
              <a:t>lipid bilayer.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hydrophobic (nonpolar) region of the lipids face each other at core </a:t>
            </a:r>
            <a:r>
              <a:rPr lang="en-US" dirty="0" smtClean="0"/>
              <a:t>of the bilayer while the </a:t>
            </a:r>
            <a:r>
              <a:rPr lang="en-US" b="1" dirty="0" smtClean="0"/>
              <a:t>hydrophilic (polar) region face outward.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19600"/>
            <a:ext cx="2824163" cy="21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1534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1972, Singer &amp;  Nicolson proposed that membrane proteins are inserted into the phospholipids bilayer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Membrane proteins are categorized into two Groups: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200" b="1" dirty="0" smtClean="0"/>
              <a:t>1. Extrinsic membrane proteins: </a:t>
            </a:r>
            <a:r>
              <a:rPr lang="en-US" sz="2200" dirty="0" smtClean="0"/>
              <a:t>They are </a:t>
            </a:r>
            <a:r>
              <a:rPr lang="en-US" sz="2200" b="1" dirty="0" smtClean="0"/>
              <a:t>loosely held to the surface </a:t>
            </a:r>
            <a:r>
              <a:rPr lang="en-US" sz="2200" dirty="0" smtClean="0"/>
              <a:t>of the membrane and they can be </a:t>
            </a:r>
            <a:r>
              <a:rPr lang="en-US" sz="2200" b="1" dirty="0" smtClean="0"/>
              <a:t>easily separated.</a:t>
            </a:r>
          </a:p>
          <a:p>
            <a:pPr>
              <a:buNone/>
            </a:pPr>
            <a:r>
              <a:rPr lang="en-US" sz="2200" dirty="0" smtClean="0"/>
              <a:t>             </a:t>
            </a:r>
            <a:r>
              <a:rPr lang="en-US" sz="2200" b="1" dirty="0" smtClean="0"/>
              <a:t>e.g. cytochrome c of mitochondria.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2. Intrinsic membrane proteins: </a:t>
            </a:r>
            <a:r>
              <a:rPr lang="en-US" sz="2200" dirty="0" smtClean="0"/>
              <a:t>They</a:t>
            </a:r>
            <a:r>
              <a:rPr lang="en-US" sz="2200" b="1" dirty="0" smtClean="0"/>
              <a:t> </a:t>
            </a:r>
            <a:r>
              <a:rPr lang="en-US" sz="2200" dirty="0" smtClean="0"/>
              <a:t>are </a:t>
            </a:r>
            <a:r>
              <a:rPr lang="en-US" sz="2200" b="1" dirty="0" smtClean="0"/>
              <a:t>tightly bound to the lipid bilayer </a:t>
            </a:r>
            <a:r>
              <a:rPr lang="en-US" sz="2200" dirty="0" smtClean="0"/>
              <a:t>and they can be </a:t>
            </a:r>
            <a:r>
              <a:rPr lang="en-US" sz="2200" b="1" dirty="0" smtClean="0"/>
              <a:t>separated only by the use of detergent or</a:t>
            </a:r>
          </a:p>
          <a:p>
            <a:pPr>
              <a:buNone/>
            </a:pPr>
            <a:r>
              <a:rPr lang="en-US" sz="2200" b="1" dirty="0" smtClean="0"/>
              <a:t>organic solvents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b="1" dirty="0" smtClean="0"/>
              <a:t>           e.g. hormone receptors.</a:t>
            </a:r>
            <a:endParaRPr lang="en-US" sz="2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3048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 of Membrane: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2606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across the membranes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r>
              <a:rPr lang="en-US" b="1" dirty="0" smtClean="0"/>
              <a:t>Transport across the membrane takes place by: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sz="4000" b="1" dirty="0" smtClean="0">
                <a:solidFill>
                  <a:srgbClr val="0070C0"/>
                </a:solidFill>
              </a:rPr>
              <a:t>1. Passive diffusion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   2. Facilitated diffusion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   3. Active transport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Passive Diffusion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7772400" cy="4572000"/>
          </a:xfrm>
        </p:spPr>
        <p:txBody>
          <a:bodyPr/>
          <a:lstStyle/>
          <a:p>
            <a:r>
              <a:rPr lang="en-US" dirty="0" smtClean="0"/>
              <a:t>This is a simple process which depends on </a:t>
            </a:r>
            <a:r>
              <a:rPr lang="en-US" b="1" dirty="0" smtClean="0"/>
              <a:t>concentration gradient </a:t>
            </a:r>
            <a:r>
              <a:rPr lang="en-US" dirty="0" smtClean="0"/>
              <a:t>of a particular  substance across the membrane.</a:t>
            </a:r>
          </a:p>
          <a:p>
            <a:r>
              <a:rPr lang="en-US" dirty="0" smtClean="0"/>
              <a:t>Passive transport is the diffusion of substances across a biological membrane.</a:t>
            </a:r>
          </a:p>
          <a:p>
            <a:r>
              <a:rPr lang="en-US" dirty="0" smtClean="0"/>
              <a:t>This occurs without the use of cellular energy.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13659" r="65517" b="-2446"/>
          <a:stretch>
            <a:fillRect/>
          </a:stretch>
        </p:blipFill>
        <p:spPr bwMode="auto">
          <a:xfrm>
            <a:off x="3733800" y="3886200"/>
            <a:ext cx="7620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2.Facilitated diffusion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36CA-11D9-4F42-BFE4-063228C862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somewhat comparable with diffusion solute moves along the concentration gradient (from higher to lower concentration) and no energy is required.</a:t>
            </a:r>
          </a:p>
          <a:p>
            <a:r>
              <a:rPr lang="en-US" dirty="0" smtClean="0"/>
              <a:t>But the most important distinguishing feature is that facilitated diffusion occurs through the </a:t>
            </a:r>
            <a:r>
              <a:rPr lang="en-US" b="1" dirty="0" smtClean="0"/>
              <a:t>mediation of carrier or transport protein.</a:t>
            </a:r>
          </a:p>
          <a:p>
            <a:r>
              <a:rPr lang="en-US" dirty="0" smtClean="0"/>
              <a:t>Specific carrier protein for the transport of </a:t>
            </a:r>
            <a:r>
              <a:rPr lang="fr-FR" dirty="0" smtClean="0"/>
              <a:t>glucose, galactose, leucine, phénylalanine etc.</a:t>
            </a:r>
            <a:r>
              <a:rPr lang="en-US" dirty="0" smtClean="0"/>
              <a:t>have been isolated and characterized.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</TotalTime>
  <Words>748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Chapter : 2  Biomembranes</vt:lpstr>
      <vt:lpstr>Slide 2</vt:lpstr>
      <vt:lpstr>Slide 3</vt:lpstr>
      <vt:lpstr>Slide 4</vt:lpstr>
      <vt:lpstr>Slide 5</vt:lpstr>
      <vt:lpstr>Structure of Membrane:</vt:lpstr>
      <vt:lpstr>Transport across the membranes</vt:lpstr>
      <vt:lpstr>1. Passive Diffusion</vt:lpstr>
      <vt:lpstr>2.Facilitated diffusion</vt:lpstr>
      <vt:lpstr>Mechanism of facilitated diffusion</vt:lpstr>
      <vt:lpstr>3.Active transport</vt:lpstr>
      <vt:lpstr>Na+- K+ pump: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Biomembranes</dc:title>
  <dc:creator>dell02</dc:creator>
  <cp:lastModifiedBy>dell02</cp:lastModifiedBy>
  <cp:revision>55</cp:revision>
  <dcterms:created xsi:type="dcterms:W3CDTF">2017-12-29T11:02:43Z</dcterms:created>
  <dcterms:modified xsi:type="dcterms:W3CDTF">2017-12-30T08:25:03Z</dcterms:modified>
</cp:coreProperties>
</file>