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CBB59A-B543-455A-890D-B8B9CDA05C65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AAE435-3675-40BA-BC23-20A5C82642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Prof. Sanjay A. Nagdev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Dept of Quality Assurance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K.Y.D.S.C.T’S College of Pharmacy, Sakegaon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GMP: Good manufacutring practices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019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iv. Disposal of waste:</a:t>
            </a:r>
          </a:p>
          <a:p>
            <a:r>
              <a:rPr lang="en-US" dirty="0" smtClean="0"/>
              <a:t>The disposal of sewage and effluents from the factory premises shall be in conformity with requirements of </a:t>
            </a:r>
            <a:r>
              <a:rPr lang="en-US" b="1" dirty="0" smtClean="0"/>
              <a:t>“Environmental Pollution Control Board”.</a:t>
            </a:r>
          </a:p>
          <a:p>
            <a:r>
              <a:rPr lang="en-US" dirty="0" smtClean="0"/>
              <a:t>All </a:t>
            </a:r>
            <a:r>
              <a:rPr lang="en-US" b="1" dirty="0" smtClean="0"/>
              <a:t>Bio-medical</a:t>
            </a:r>
            <a:r>
              <a:rPr lang="en-US" dirty="0" smtClean="0"/>
              <a:t> waste shall be </a:t>
            </a:r>
            <a:r>
              <a:rPr lang="en-US" b="1" dirty="0" smtClean="0"/>
              <a:t>destroyed</a:t>
            </a:r>
            <a:r>
              <a:rPr lang="en-US" dirty="0" smtClean="0"/>
              <a:t> as per the provisions of </a:t>
            </a:r>
            <a:r>
              <a:rPr lang="en-US" b="1" dirty="0" smtClean="0"/>
              <a:t>Bio-Medical rules 1996.</a:t>
            </a:r>
          </a:p>
          <a:p>
            <a:r>
              <a:rPr lang="en-US" dirty="0" smtClean="0"/>
              <a:t>All the records shall be maintained for Disposal of waste.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v. </a:t>
            </a:r>
            <a:r>
              <a:rPr lang="en-US" b="1" dirty="0" smtClean="0">
                <a:solidFill>
                  <a:srgbClr val="FF0000"/>
                </a:solidFill>
              </a:rPr>
              <a:t>Warehousing Area:</a:t>
            </a:r>
          </a:p>
          <a:p>
            <a:pPr>
              <a:buNone/>
            </a:pPr>
            <a:r>
              <a:rPr lang="en-US" dirty="0" smtClean="0"/>
              <a:t>    Adequate areas shall be designed to allow sufficient and orderly warehousing of various categories of materials and products like</a:t>
            </a:r>
          </a:p>
          <a:p>
            <a:r>
              <a:rPr lang="en-US" dirty="0" smtClean="0"/>
              <a:t>Starting materials</a:t>
            </a:r>
          </a:p>
          <a:p>
            <a:r>
              <a:rPr lang="en-US" dirty="0" smtClean="0"/>
              <a:t>Packaging materials</a:t>
            </a:r>
          </a:p>
          <a:p>
            <a:r>
              <a:rPr lang="en-US" dirty="0" smtClean="0"/>
              <a:t>Intermediates</a:t>
            </a:r>
          </a:p>
          <a:p>
            <a:r>
              <a:rPr lang="en-US" dirty="0" smtClean="0"/>
              <a:t>Bulk</a:t>
            </a:r>
          </a:p>
          <a:p>
            <a:r>
              <a:rPr lang="en-US" dirty="0" smtClean="0"/>
              <a:t>Finished products</a:t>
            </a:r>
          </a:p>
          <a:p>
            <a:r>
              <a:rPr lang="en-US" dirty="0" smtClean="0"/>
              <a:t>Rejected products</a:t>
            </a:r>
          </a:p>
          <a:p>
            <a:r>
              <a:rPr lang="en-US" dirty="0" smtClean="0"/>
              <a:t>Returned products</a:t>
            </a:r>
          </a:p>
          <a:p>
            <a:r>
              <a:rPr lang="en-US" dirty="0" smtClean="0"/>
              <a:t>Machines</a:t>
            </a:r>
          </a:p>
          <a:p>
            <a:r>
              <a:rPr lang="en-US" dirty="0" smtClean="0"/>
              <a:t>Equipments</a:t>
            </a:r>
          </a:p>
          <a:p>
            <a:r>
              <a:rPr lang="en-US" dirty="0" smtClean="0"/>
              <a:t>Spare parts etc.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6019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Highly potential, hazardous and poisonous materials such as narcotics, psychotropic's shall be stored in safe and secure areas.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Separate storage for packaging materials should be there.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Separate storage for </a:t>
            </a:r>
            <a:r>
              <a:rPr lang="el-GR" sz="22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Lactum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Sex hormones and cytotoxic substances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should be there provided with suitable environmental conditions.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Separate storage of Sterile products provided with aseptic conditions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Regular checks for pest control, breakage and leakage should be done.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Production Areas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52578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production areas shall be designed to allow production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-flow and logical way to avoid cross contamination.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Separate facilities for production of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Lactum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Sex hormones and cytotoxic substances.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Separate facilities for production of sterile products.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Proper electricity, temperature, humidity control, HVAC Systems should be provided.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Ancillary Area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5334000"/>
          </a:xfrm>
        </p:spPr>
        <p:txBody>
          <a:bodyPr/>
          <a:lstStyle/>
          <a:p>
            <a:r>
              <a:rPr lang="en-US" dirty="0" smtClean="0"/>
              <a:t>Rest and refreshment rooms shall be there.</a:t>
            </a:r>
          </a:p>
          <a:p>
            <a:r>
              <a:rPr lang="en-US" dirty="0" smtClean="0"/>
              <a:t>Facilities of changing and washing of clothes should be there.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5. Quality Control Area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Q.C labs should be independent of production areas.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Separate areas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Physico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-chemical, microbial and Radio- isotope analysis should be there.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Q.C labs should be designed  appropriately to carry out operations smoothly.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Adequate space should be there to avoid mix up and cross contamination.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019800"/>
          </a:xfrm>
        </p:spPr>
        <p:txBody>
          <a:bodyPr/>
          <a:lstStyle/>
          <a:p>
            <a:r>
              <a:rPr lang="en-US" dirty="0" smtClean="0"/>
              <a:t>Sufficient and suitable storage space for test samples, retained </a:t>
            </a:r>
            <a:r>
              <a:rPr lang="en-US" dirty="0" smtClean="0"/>
              <a:t>samples, reference </a:t>
            </a:r>
            <a:r>
              <a:rPr lang="en-US" dirty="0" smtClean="0"/>
              <a:t>standards, reagents should be there.</a:t>
            </a:r>
          </a:p>
          <a:p>
            <a:endParaRPr lang="en-US" dirty="0" smtClean="0"/>
          </a:p>
          <a:p>
            <a:r>
              <a:rPr lang="en-US" dirty="0" smtClean="0"/>
              <a:t>And all the records related to Q.C Shall be maintained.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4582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PERSONNEL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Qualified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Experienced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Sufficient Number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Written job description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Trained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Diseases. (communicable or no communicable).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Lesions.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Skin diseases.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Allergic conditions are not allowed in Premises.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entry is restricted.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655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7.SANITATION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8153400" cy="5105400"/>
          </a:xfrm>
        </p:spPr>
        <p:txBody>
          <a:bodyPr/>
          <a:lstStyle/>
          <a:p>
            <a:r>
              <a:rPr lang="en-US" dirty="0" smtClean="0"/>
              <a:t>Written procedures for:</a:t>
            </a:r>
          </a:p>
          <a:p>
            <a:r>
              <a:rPr lang="en-US" dirty="0" smtClean="0"/>
              <a:t> Gowning and de-gowning </a:t>
            </a:r>
            <a:r>
              <a:rPr lang="en-US" dirty="0" smtClean="0"/>
              <a:t>(S.O.P)</a:t>
            </a:r>
            <a:endParaRPr lang="en-US" dirty="0" smtClean="0"/>
          </a:p>
          <a:p>
            <a:r>
              <a:rPr lang="en-US" i="1" dirty="0" smtClean="0"/>
              <a:t> </a:t>
            </a:r>
            <a:r>
              <a:rPr lang="en-US" i="1" dirty="0" smtClean="0"/>
              <a:t>hygiene</a:t>
            </a:r>
            <a:endParaRPr lang="en-US" i="1" dirty="0" smtClean="0"/>
          </a:p>
          <a:p>
            <a:r>
              <a:rPr lang="en-US" i="1" dirty="0" smtClean="0"/>
              <a:t> waste disposal</a:t>
            </a:r>
          </a:p>
          <a:p>
            <a:r>
              <a:rPr lang="en-US" dirty="0" smtClean="0"/>
              <a:t>Implementation and training of the employees in basic sanitation and toilet habits.</a:t>
            </a:r>
          </a:p>
          <a:p>
            <a:pPr>
              <a:buNone/>
            </a:pPr>
            <a:r>
              <a:rPr lang="en-US" dirty="0" smtClean="0"/>
              <a:t>Practices not permitted</a:t>
            </a:r>
          </a:p>
          <a:p>
            <a:r>
              <a:rPr lang="en-US" i="1" dirty="0" smtClean="0"/>
              <a:t>eating, smoking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unhygienic practices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276600"/>
            <a:ext cx="205359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235200"/>
            <a:ext cx="1841500" cy="2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7318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8.EQUIPMENTS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5105400"/>
          </a:xfrm>
        </p:spPr>
        <p:txBody>
          <a:bodyPr/>
          <a:lstStyle/>
          <a:p>
            <a:r>
              <a:rPr lang="en-US" dirty="0" smtClean="0"/>
              <a:t>Equipment shall be located, designed, constructed, adapted and maintained to suit the operation to be carried out.</a:t>
            </a:r>
          </a:p>
          <a:p>
            <a:r>
              <a:rPr lang="en-US" dirty="0" smtClean="0"/>
              <a:t>Should be made of non reactive material, such as High grade of steel</a:t>
            </a:r>
          </a:p>
          <a:p>
            <a:r>
              <a:rPr lang="en-US" dirty="0" smtClean="0"/>
              <a:t>Equipment should be</a:t>
            </a:r>
          </a:p>
          <a:p>
            <a:r>
              <a:rPr lang="en-US" dirty="0" smtClean="0"/>
              <a:t>Calibrated.</a:t>
            </a:r>
          </a:p>
          <a:p>
            <a:r>
              <a:rPr lang="en-US" dirty="0" smtClean="0"/>
              <a:t>Checked.</a:t>
            </a:r>
          </a:p>
          <a:p>
            <a:r>
              <a:rPr lang="en-US" dirty="0" smtClean="0"/>
              <a:t>Labeled.</a:t>
            </a:r>
          </a:p>
          <a:p>
            <a:r>
              <a:rPr lang="en-US" dirty="0" smtClean="0"/>
              <a:t>Sterilized.</a:t>
            </a:r>
          </a:p>
          <a:p>
            <a:r>
              <a:rPr lang="en-US" dirty="0" smtClean="0"/>
              <a:t>Accompanied with SOP.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6556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S.O.P’s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There shall be written Standard Operating Procedure for each operation</a:t>
            </a:r>
          </a:p>
          <a:p>
            <a:pPr>
              <a:buNone/>
            </a:pPr>
            <a:r>
              <a:rPr lang="en-US" dirty="0" smtClean="0"/>
              <a:t>It includes</a:t>
            </a:r>
          </a:p>
          <a:p>
            <a:r>
              <a:rPr lang="en-US" dirty="0" smtClean="0"/>
              <a:t>For Equipment.</a:t>
            </a:r>
          </a:p>
          <a:p>
            <a:r>
              <a:rPr lang="en-US" dirty="0" smtClean="0"/>
              <a:t>For sampling.</a:t>
            </a:r>
          </a:p>
          <a:p>
            <a:r>
              <a:rPr lang="en-US" dirty="0" smtClean="0"/>
              <a:t>For Testing.</a:t>
            </a:r>
          </a:p>
          <a:p>
            <a:r>
              <a:rPr lang="en-US" dirty="0" smtClean="0"/>
              <a:t>For Process.</a:t>
            </a:r>
          </a:p>
          <a:p>
            <a:r>
              <a:rPr lang="en-US" dirty="0" smtClean="0"/>
              <a:t>For Packaging</a:t>
            </a:r>
          </a:p>
          <a:p>
            <a:r>
              <a:rPr lang="en-US" dirty="0" smtClean="0"/>
              <a:t>For warehousing</a:t>
            </a:r>
          </a:p>
          <a:p>
            <a:r>
              <a:rPr lang="en-US" dirty="0" smtClean="0"/>
              <a:t>For Cleaning etc.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19800"/>
          </a:xfrm>
        </p:spPr>
        <p:txBody>
          <a:bodyPr/>
          <a:lstStyle/>
          <a:p>
            <a:r>
              <a:rPr lang="en-US" b="1" dirty="0" smtClean="0"/>
              <a:t>GMP  (Good manufacturing practices):</a:t>
            </a:r>
          </a:p>
          <a:p>
            <a:pPr>
              <a:buNone/>
            </a:pPr>
            <a:r>
              <a:rPr lang="en-US" b="1" dirty="0" smtClean="0"/>
              <a:t>“ a set of principles &amp; procedures which was followed by manufacturer for therapeutic goods which helps to ensure the product manufactured are of required quality”.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Schedule M </a:t>
            </a:r>
            <a:r>
              <a:rPr lang="en-US" dirty="0" smtClean="0"/>
              <a:t> of Drug and Cosmetic act </a:t>
            </a:r>
            <a:r>
              <a:rPr lang="en-US" dirty="0" smtClean="0"/>
              <a:t>1940 deals with </a:t>
            </a:r>
            <a:r>
              <a:rPr lang="en-US" b="1" dirty="0" smtClean="0"/>
              <a:t>GMP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it includes requirement of premises, plant and equipments for pharmaceutical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8674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10.RAW MATERIALS</a:t>
            </a: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Inventory should be maintained for Raw materials to be used at any stage of manufacturing: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Records should be maintain as per Schedule U.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purchased from approved sources.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Must be checked by QC department on receipt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labeled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Stored separately according to the category.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318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Audit and Documentation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001000" cy="5105400"/>
          </a:xfrm>
        </p:spPr>
        <p:txBody>
          <a:bodyPr/>
          <a:lstStyle/>
          <a:p>
            <a:r>
              <a:rPr lang="en-US" dirty="0" smtClean="0"/>
              <a:t>Regular independent inspection is necessary to evaluate the manufacturer’s compliance with GMP in all aspects of manufacturing</a:t>
            </a:r>
          </a:p>
          <a:p>
            <a:r>
              <a:rPr lang="en-US" dirty="0" smtClean="0"/>
              <a:t>Procedure for self inspection shall be documented indicating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Recommendations for Corrective action</a:t>
            </a:r>
          </a:p>
          <a:p>
            <a:endParaRPr lang="en-US" dirty="0" smtClean="0"/>
          </a:p>
          <a:p>
            <a:r>
              <a:rPr lang="en-US" dirty="0" smtClean="0"/>
              <a:t>There should be a BMR ( Batch Manufacturing Record) and MFR (Master Formula Record).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cGMP: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/>
              <a:t>CGMP refers to the Current Good Manufacturing Practice regulations enforced by the US Food and Drug Administration (FDA). </a:t>
            </a:r>
          </a:p>
          <a:p>
            <a:pPr algn="just"/>
            <a:r>
              <a:rPr lang="en-US" sz="2200" dirty="0" smtClean="0"/>
              <a:t>CGMPs provide for systems that assure proper design, monitoring, and control of manufacturing processes and facilities. </a:t>
            </a:r>
          </a:p>
          <a:p>
            <a:pPr algn="just"/>
            <a:r>
              <a:rPr lang="en-US" sz="2200" dirty="0" smtClean="0"/>
              <a:t>Adherence to the CGMP regulations assures the identity, strength, quality, and purity of drug products by requiring that manufacturers of medications adequately control manufacturing operations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6096000"/>
          </a:xfrm>
        </p:spPr>
        <p:txBody>
          <a:bodyPr/>
          <a:lstStyle/>
          <a:p>
            <a:r>
              <a:rPr lang="en-US" dirty="0" smtClean="0"/>
              <a:t>The GMP is prescribed to ensure that 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Raw materials used in manufacture of drugs are</a:t>
            </a:r>
            <a:r>
              <a:rPr lang="en-US" b="1" dirty="0" smtClean="0"/>
              <a:t> authentic</a:t>
            </a:r>
            <a:r>
              <a:rPr lang="en-US" dirty="0" smtClean="0"/>
              <a:t>, of </a:t>
            </a:r>
            <a:r>
              <a:rPr lang="en-US" b="1" dirty="0" smtClean="0"/>
              <a:t>required quality </a:t>
            </a:r>
            <a:r>
              <a:rPr lang="en-US" dirty="0" smtClean="0"/>
              <a:t>and</a:t>
            </a:r>
            <a:r>
              <a:rPr lang="en-US" b="1" dirty="0" smtClean="0"/>
              <a:t> free from contamination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manufacturing process </a:t>
            </a:r>
            <a:r>
              <a:rPr lang="en-US" dirty="0" smtClean="0"/>
              <a:t>is as prescribed to maintain the </a:t>
            </a:r>
            <a:r>
              <a:rPr lang="en-US" b="1" dirty="0" smtClean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Adequate </a:t>
            </a:r>
            <a:r>
              <a:rPr lang="en-US" b="1" dirty="0" smtClean="0"/>
              <a:t>Quality control </a:t>
            </a:r>
            <a:r>
              <a:rPr lang="en-US" dirty="0" smtClean="0"/>
              <a:t>measures are adopted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manufactured drug which is </a:t>
            </a:r>
            <a:r>
              <a:rPr lang="en-US" b="1" dirty="0" smtClean="0"/>
              <a:t>released for sale is of acceptable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all the </a:t>
            </a:r>
            <a:r>
              <a:rPr lang="en-US" b="1" dirty="0" smtClean="0"/>
              <a:t>methodology &amp; procedures </a:t>
            </a:r>
            <a:r>
              <a:rPr lang="en-US" dirty="0" smtClean="0"/>
              <a:t>were </a:t>
            </a:r>
            <a:r>
              <a:rPr lang="en-US" b="1" dirty="0" smtClean="0"/>
              <a:t>documented</a:t>
            </a:r>
            <a:r>
              <a:rPr lang="en-US" dirty="0" smtClean="0"/>
              <a:t> which were used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382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GMP Covers:</a:t>
            </a:r>
          </a:p>
          <a:p>
            <a:r>
              <a:rPr lang="en-US" sz="2000" b="1" dirty="0" smtClean="0"/>
              <a:t>Factory premises</a:t>
            </a:r>
          </a:p>
          <a:p>
            <a:r>
              <a:rPr lang="en-US" sz="2000" b="1" dirty="0" smtClean="0"/>
              <a:t>General Requirements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 smtClean="0"/>
              <a:t>Location and surroundings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 smtClean="0"/>
              <a:t>Building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 smtClean="0"/>
              <a:t>Water system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 smtClean="0"/>
              <a:t>Disposal of waste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 smtClean="0"/>
              <a:t>Warehousing</a:t>
            </a:r>
          </a:p>
          <a:p>
            <a:pPr marL="514350" indent="-514350"/>
            <a:r>
              <a:rPr lang="en-US" sz="2000" b="1" dirty="0" smtClean="0"/>
              <a:t>Production area</a:t>
            </a:r>
          </a:p>
          <a:p>
            <a:pPr marL="514350" indent="-514350"/>
            <a:r>
              <a:rPr lang="en-US" sz="2000" b="1" dirty="0" smtClean="0"/>
              <a:t>Ancillary area</a:t>
            </a:r>
          </a:p>
          <a:p>
            <a:pPr marL="514350" indent="-514350"/>
            <a:r>
              <a:rPr lang="en-US" sz="2000" b="1" dirty="0" smtClean="0"/>
              <a:t>Q.C Area</a:t>
            </a:r>
          </a:p>
          <a:p>
            <a:pPr marL="514350" indent="-514350"/>
            <a:r>
              <a:rPr lang="en-US" sz="2000" b="1" dirty="0" smtClean="0"/>
              <a:t>Personnel</a:t>
            </a:r>
          </a:p>
          <a:p>
            <a:pPr marL="514350" indent="-514350"/>
            <a:r>
              <a:rPr lang="en-US" sz="2000" b="1" dirty="0" smtClean="0"/>
              <a:t>Sanitation</a:t>
            </a:r>
          </a:p>
          <a:p>
            <a:pPr marL="514350" indent="-514350"/>
            <a:r>
              <a:rPr lang="en-US" sz="2000" b="1" dirty="0" smtClean="0"/>
              <a:t>Equipments</a:t>
            </a:r>
          </a:p>
          <a:p>
            <a:pPr marL="514350" indent="-514350"/>
            <a:r>
              <a:rPr lang="en-US" sz="2000" b="1" dirty="0" smtClean="0"/>
              <a:t>S.O.P’s</a:t>
            </a:r>
          </a:p>
          <a:p>
            <a:pPr marL="514350" indent="-514350"/>
            <a:r>
              <a:rPr lang="en-US" sz="2000" b="1" dirty="0" smtClean="0"/>
              <a:t>Raw materials</a:t>
            </a:r>
          </a:p>
          <a:p>
            <a:pPr marL="514350" indent="-514350"/>
            <a:endParaRPr lang="en-US" sz="2000" b="1" dirty="0" smtClean="0"/>
          </a:p>
          <a:p>
            <a:pPr marL="457200" indent="-457200">
              <a:buFont typeface="+mj-lt"/>
              <a:buAutoNum type="romanLcPeriod"/>
            </a:pPr>
            <a:endParaRPr lang="en-US" sz="2000" b="1" dirty="0" smtClean="0"/>
          </a:p>
          <a:p>
            <a:endParaRPr lang="en-US" sz="2000" dirty="0" smtClean="0"/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1. Factory Premises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 smtClean="0"/>
              <a:t>The  manufacturing plant should have adequate space for: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Receiving and storage of raw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Manufacturing process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control 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Finished good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Office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Rejected drugs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General Requirements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i. Location and surroundings:</a:t>
            </a:r>
            <a:r>
              <a:rPr lang="en-US" b="1" dirty="0" smtClean="0"/>
              <a:t>        </a:t>
            </a:r>
          </a:p>
          <a:p>
            <a:pPr>
              <a:buNone/>
            </a:pPr>
            <a:r>
              <a:rPr lang="en-US" sz="2400" dirty="0" smtClean="0"/>
              <a:t>The Factory premises / Building  for manufacturing of drug shall be situated as to avoid the risk of contamination from external environment, like from:</a:t>
            </a:r>
          </a:p>
          <a:p>
            <a:r>
              <a:rPr lang="en-US" sz="2400" dirty="0" smtClean="0"/>
              <a:t>Sewage</a:t>
            </a:r>
          </a:p>
          <a:p>
            <a:r>
              <a:rPr lang="en-US" sz="2400" dirty="0" smtClean="0"/>
              <a:t> drainage</a:t>
            </a:r>
          </a:p>
          <a:p>
            <a:r>
              <a:rPr lang="en-US" sz="2400" dirty="0" smtClean="0"/>
              <a:t>Public lavatory or </a:t>
            </a:r>
          </a:p>
          <a:p>
            <a:pPr>
              <a:buNone/>
            </a:pPr>
            <a:r>
              <a:rPr lang="en-US" sz="2400" dirty="0" smtClean="0"/>
              <a:t>any other factory  which produce disagreeable</a:t>
            </a:r>
          </a:p>
          <a:p>
            <a:r>
              <a:rPr lang="en-US" sz="2400" dirty="0" smtClean="0"/>
              <a:t> fumes</a:t>
            </a:r>
          </a:p>
          <a:p>
            <a:r>
              <a:rPr lang="en-US" sz="2400" dirty="0" smtClean="0"/>
              <a:t>dust</a:t>
            </a:r>
          </a:p>
          <a:p>
            <a:r>
              <a:rPr lang="en-US" sz="2400" dirty="0" smtClean="0"/>
              <a:t>smoke and </a:t>
            </a:r>
          </a:p>
          <a:p>
            <a:r>
              <a:rPr lang="en-US" sz="2400" dirty="0" smtClean="0"/>
              <a:t>chemical or biological emission.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943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ii. Building:</a:t>
            </a:r>
          </a:p>
          <a:p>
            <a:pPr algn="just"/>
            <a:r>
              <a:rPr lang="en-US" sz="2400" dirty="0" smtClean="0"/>
              <a:t>The building used for the factory shall be </a:t>
            </a:r>
            <a:r>
              <a:rPr lang="en-US" sz="2400" b="1" dirty="0" smtClean="0"/>
              <a:t>designed, constructed, adapted and maintained</a:t>
            </a:r>
            <a:r>
              <a:rPr lang="en-US" sz="2400" dirty="0" smtClean="0"/>
              <a:t> to suit the manufacturing operations so as to permit production under </a:t>
            </a:r>
            <a:r>
              <a:rPr lang="en-US" sz="2400" b="1" dirty="0" smtClean="0"/>
              <a:t>hygienic conditions.</a:t>
            </a:r>
          </a:p>
          <a:p>
            <a:pPr algn="just"/>
            <a:r>
              <a:rPr lang="en-US" sz="2400" dirty="0" smtClean="0"/>
              <a:t>It shall conform to the conditions laid down in the </a:t>
            </a:r>
            <a:r>
              <a:rPr lang="en-US" sz="2400" b="1" dirty="0" smtClean="0"/>
              <a:t>Factories act, 1948.</a:t>
            </a:r>
          </a:p>
          <a:p>
            <a:pPr algn="just"/>
            <a:r>
              <a:rPr lang="en-US" sz="2400" b="1" dirty="0" smtClean="0"/>
              <a:t>Adequate working space </a:t>
            </a:r>
            <a:r>
              <a:rPr lang="en-US" sz="2400" dirty="0" smtClean="0"/>
              <a:t>should be provided for </a:t>
            </a:r>
            <a:r>
              <a:rPr lang="en-US" sz="2400" b="1" dirty="0" smtClean="0"/>
              <a:t>logical placement </a:t>
            </a:r>
            <a:r>
              <a:rPr lang="en-US" sz="2400" dirty="0" smtClean="0"/>
              <a:t>of equipments, materials and movement of personnel's so as to avoid the possibility of </a:t>
            </a:r>
            <a:r>
              <a:rPr lang="en-US" sz="2400" b="1" dirty="0" smtClean="0"/>
              <a:t>contamination.</a:t>
            </a:r>
          </a:p>
          <a:p>
            <a:pPr algn="just"/>
            <a:r>
              <a:rPr lang="en-US" sz="2400" dirty="0" smtClean="0"/>
              <a:t>Building should be designed/ constructed maintained to </a:t>
            </a:r>
            <a:r>
              <a:rPr lang="en-US" sz="2400" b="1" dirty="0" smtClean="0"/>
              <a:t>prevent</a:t>
            </a:r>
            <a:r>
              <a:rPr lang="en-US" sz="2400" dirty="0" smtClean="0"/>
              <a:t> the </a:t>
            </a:r>
            <a:r>
              <a:rPr lang="en-US" sz="2400" b="1" dirty="0" smtClean="0"/>
              <a:t>entry of insects, birds, vermin's and rodents</a:t>
            </a:r>
          </a:p>
          <a:p>
            <a:pPr algn="just"/>
            <a:r>
              <a:rPr lang="en-US" sz="2400" dirty="0" smtClean="0"/>
              <a:t>Interior surface, walls, floors and ceilings shall be smooth and </a:t>
            </a:r>
            <a:r>
              <a:rPr lang="en-US" sz="2400" b="1" dirty="0" smtClean="0"/>
              <a:t>free from cracks </a:t>
            </a:r>
            <a:r>
              <a:rPr lang="en-US" sz="2400" dirty="0" smtClean="0"/>
              <a:t>to permit easy cleaning, painting and disinfection.</a:t>
            </a:r>
          </a:p>
          <a:p>
            <a:pPr algn="just"/>
            <a:r>
              <a:rPr lang="en-US" sz="2400" dirty="0" smtClean="0"/>
              <a:t> HVAC system should be provided  where prescribed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r>
              <a:rPr lang="en-US" dirty="0" smtClean="0"/>
              <a:t>Production areas should be well ventilated, air control, air handling units, temperature control and humidity controls according to products should be there.</a:t>
            </a:r>
          </a:p>
          <a:p>
            <a:r>
              <a:rPr lang="en-US" dirty="0" smtClean="0"/>
              <a:t>A periodical record of cleaning of premises shall be maintained.</a:t>
            </a:r>
          </a:p>
          <a:p>
            <a:endParaRPr lang="en-US" dirty="0" smtClean="0"/>
          </a:p>
          <a:p>
            <a:r>
              <a:rPr lang="en-US" dirty="0" smtClean="0"/>
              <a:t>All the documents related to this should be maintained.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5943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iii. Water System:</a:t>
            </a:r>
          </a:p>
          <a:p>
            <a:r>
              <a:rPr lang="en-US" dirty="0" smtClean="0"/>
              <a:t>There shall be validated system for treatment for water according to </a:t>
            </a:r>
            <a:r>
              <a:rPr lang="en-US" b="1" dirty="0" smtClean="0"/>
              <a:t>BIS Specifications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Quality of Water shall conform to Pharmacopoeial Specifications and standards.</a:t>
            </a:r>
          </a:p>
          <a:p>
            <a:r>
              <a:rPr lang="en-US" dirty="0" smtClean="0"/>
              <a:t>Purified Water shall be used for all operations Except Washing and cleaning.</a:t>
            </a:r>
          </a:p>
          <a:p>
            <a:r>
              <a:rPr lang="en-US" dirty="0" smtClean="0"/>
              <a:t>For Washing and cleaning potable water may be used,</a:t>
            </a:r>
          </a:p>
          <a:p>
            <a:r>
              <a:rPr lang="en-US" dirty="0" smtClean="0"/>
              <a:t>Water used for Manufacturing operations should be free from contamination.</a:t>
            </a:r>
          </a:p>
          <a:p>
            <a:r>
              <a:rPr lang="en-US" dirty="0" smtClean="0"/>
              <a:t>The storage tank should be cleaned periodically</a:t>
            </a:r>
          </a:p>
          <a:p>
            <a:r>
              <a:rPr lang="en-US" dirty="0" smtClean="0"/>
              <a:t>All related documentation should be maintained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245</TotalTime>
  <Words>1192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GMP: Good manufacutring practices</vt:lpstr>
      <vt:lpstr>Slide 2</vt:lpstr>
      <vt:lpstr>Slide 3</vt:lpstr>
      <vt:lpstr>Slide 4</vt:lpstr>
      <vt:lpstr>1. Factory Premises</vt:lpstr>
      <vt:lpstr>2. General Requirements</vt:lpstr>
      <vt:lpstr>Slide 7</vt:lpstr>
      <vt:lpstr>Slide 8</vt:lpstr>
      <vt:lpstr>Slide 9</vt:lpstr>
      <vt:lpstr>Slide 10</vt:lpstr>
      <vt:lpstr>Slide 11</vt:lpstr>
      <vt:lpstr>Slide 12</vt:lpstr>
      <vt:lpstr>3. Production Areas</vt:lpstr>
      <vt:lpstr>4. Ancillary Area</vt:lpstr>
      <vt:lpstr>Slide 15</vt:lpstr>
      <vt:lpstr>Slide 16</vt:lpstr>
      <vt:lpstr>7.SANITATION</vt:lpstr>
      <vt:lpstr>8.EQUIPMENTS</vt:lpstr>
      <vt:lpstr>9. S.O.P’s</vt:lpstr>
      <vt:lpstr>Slide 20</vt:lpstr>
      <vt:lpstr>11. Audit and Documentation</vt:lpstr>
      <vt:lpstr>cGMP: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GMP: Good manufacutring practices</dc:title>
  <dc:creator>dell02</dc:creator>
  <cp:lastModifiedBy>dell02</cp:lastModifiedBy>
  <cp:revision>67</cp:revision>
  <dcterms:created xsi:type="dcterms:W3CDTF">2018-01-08T11:10:49Z</dcterms:created>
  <dcterms:modified xsi:type="dcterms:W3CDTF">2018-01-16T04:16:32Z</dcterms:modified>
</cp:coreProperties>
</file>