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9B4-D404-4D6D-A08C-63D7EBCC487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C01399C-D72C-4115-86CB-10A4A4922C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9B4-D404-4D6D-A08C-63D7EBCC487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399C-D72C-4115-86CB-10A4A4922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9B4-D404-4D6D-A08C-63D7EBCC487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399C-D72C-4115-86CB-10A4A4922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9B4-D404-4D6D-A08C-63D7EBCC487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399C-D72C-4115-86CB-10A4A4922C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9B4-D404-4D6D-A08C-63D7EBCC487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C01399C-D72C-4115-86CB-10A4A4922C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9B4-D404-4D6D-A08C-63D7EBCC487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399C-D72C-4115-86CB-10A4A4922C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9B4-D404-4D6D-A08C-63D7EBCC487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399C-D72C-4115-86CB-10A4A4922C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9B4-D404-4D6D-A08C-63D7EBCC487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399C-D72C-4115-86CB-10A4A4922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9B4-D404-4D6D-A08C-63D7EBCC487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399C-D72C-4115-86CB-10A4A4922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9B4-D404-4D6D-A08C-63D7EBCC487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399C-D72C-4115-86CB-10A4A4922C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9B4-D404-4D6D-A08C-63D7EBCC487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C01399C-D72C-4115-86CB-10A4A4922C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CE69B4-D404-4D6D-A08C-63D7EBCC487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C01399C-D72C-4115-86CB-10A4A4922C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57600"/>
            <a:ext cx="6400800" cy="1600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US" sz="3400" b="1" dirty="0" smtClean="0">
                <a:solidFill>
                  <a:schemeClr val="tx1"/>
                </a:solidFill>
              </a:rPr>
              <a:t>Dr. </a:t>
            </a:r>
            <a:r>
              <a:rPr lang="en-US" sz="3400" b="1" dirty="0" err="1" smtClean="0">
                <a:solidFill>
                  <a:schemeClr val="tx1"/>
                </a:solidFill>
              </a:rPr>
              <a:t>Upendra</a:t>
            </a:r>
            <a:r>
              <a:rPr lang="en-US" sz="3400" b="1" dirty="0" smtClean="0">
                <a:solidFill>
                  <a:schemeClr val="tx1"/>
                </a:solidFill>
              </a:rPr>
              <a:t> B. </a:t>
            </a:r>
            <a:r>
              <a:rPr lang="en-US" sz="3400" b="1" dirty="0" err="1" smtClean="0">
                <a:solidFill>
                  <a:schemeClr val="tx1"/>
                </a:solidFill>
              </a:rPr>
              <a:t>Gandagule</a:t>
            </a:r>
            <a:endParaRPr lang="en-US" sz="34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HOD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Department of </a:t>
            </a:r>
            <a:r>
              <a:rPr lang="en-US" b="1" dirty="0" err="1" smtClean="0">
                <a:solidFill>
                  <a:schemeClr val="tx1"/>
                </a:solidFill>
              </a:rPr>
              <a:t>P</a:t>
            </a:r>
            <a:r>
              <a:rPr lang="en-US" b="1" dirty="0" err="1" smtClean="0">
                <a:solidFill>
                  <a:schemeClr val="tx1"/>
                </a:solidFill>
              </a:rPr>
              <a:t>harmacognosy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KYDSCT’s College of Pharmacy, </a:t>
            </a:r>
            <a:r>
              <a:rPr lang="en-US" b="1" dirty="0" err="1" smtClean="0">
                <a:solidFill>
                  <a:schemeClr val="tx1"/>
                </a:solidFill>
              </a:rPr>
              <a:t>Sakegaon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Extraction Techniques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Pesticide </a:t>
            </a:r>
            <a:r>
              <a:rPr lang="en-US" dirty="0" smtClean="0"/>
              <a:t>analyses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Isolation of important in pharmaceutical </a:t>
            </a:r>
            <a:r>
              <a:rPr lang="en-US" dirty="0" smtClean="0"/>
              <a:t>compounds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Extraction </a:t>
            </a:r>
            <a:r>
              <a:rPr lang="en-US" dirty="0" smtClean="0"/>
              <a:t>of virtually all compounds from all </a:t>
            </a:r>
            <a:r>
              <a:rPr lang="en-US" dirty="0" smtClean="0"/>
              <a:t>matrices.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application of microwave assisted extraction process for isolation and extraction </a:t>
            </a:r>
            <a:r>
              <a:rPr lang="en-US" dirty="0" smtClean="0"/>
              <a:t>of </a:t>
            </a:r>
            <a:r>
              <a:rPr lang="en-US" dirty="0" err="1" smtClean="0"/>
              <a:t>phytoconstituents</a:t>
            </a:r>
            <a:r>
              <a:rPr lang="en-US" dirty="0" smtClean="0"/>
              <a:t> </a:t>
            </a:r>
            <a:r>
              <a:rPr lang="en-US" dirty="0" smtClean="0"/>
              <a:t>from plant material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Counter-current extraction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Counter-current extraction, wet raw material is pulverized using </a:t>
            </a:r>
            <a:r>
              <a:rPr lang="en-US" dirty="0" smtClean="0"/>
              <a:t>tooth disc </a:t>
            </a:r>
            <a:r>
              <a:rPr lang="en-US" dirty="0" smtClean="0"/>
              <a:t>disintegrators to produce a fine slurry.</a:t>
            </a:r>
          </a:p>
          <a:p>
            <a:r>
              <a:rPr lang="en-US" dirty="0" smtClean="0"/>
              <a:t> In  </a:t>
            </a:r>
            <a:r>
              <a:rPr lang="en-US" dirty="0" smtClean="0"/>
              <a:t>his process, the material to be extracted is moved in one </a:t>
            </a:r>
            <a:r>
              <a:rPr lang="en-US" dirty="0" smtClean="0"/>
              <a:t>direction generally </a:t>
            </a:r>
            <a:r>
              <a:rPr lang="en-US" dirty="0" smtClean="0"/>
              <a:t>in the form of a fine slurry) within a cylindrical extractor where </a:t>
            </a:r>
            <a:r>
              <a:rPr lang="en-US" dirty="0" smtClean="0"/>
              <a:t>it comes </a:t>
            </a:r>
            <a:r>
              <a:rPr lang="en-US" dirty="0" smtClean="0"/>
              <a:t>in contact with extraction solvent.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further the starting material moves, the more concentrated the </a:t>
            </a:r>
            <a:r>
              <a:rPr lang="en-US" dirty="0" smtClean="0"/>
              <a:t>extract becomes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completed </a:t>
            </a:r>
            <a:r>
              <a:rPr lang="en-US" dirty="0" smtClean="0"/>
              <a:t>extraction is thus possible when the quantities of solvent and</a:t>
            </a:r>
          </a:p>
          <a:p>
            <a:r>
              <a:rPr lang="en-US" dirty="0" smtClean="0"/>
              <a:t>material and their flow rates are optimized.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process is highly efficient, requiring little time and posing no risk </a:t>
            </a:r>
            <a:r>
              <a:rPr lang="en-US" dirty="0" smtClean="0"/>
              <a:t>from high </a:t>
            </a:r>
            <a:r>
              <a:rPr lang="en-US" dirty="0" smtClean="0"/>
              <a:t>temperature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Finally ,sufficient concentrated extract comes out at one end of the extractor</a:t>
            </a:r>
          </a:p>
          <a:p>
            <a:r>
              <a:rPr lang="en-US" dirty="0" smtClean="0"/>
              <a:t>while the marc(practically free of visible solvent) falls out from the other end.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685800"/>
            <a:ext cx="80772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Application</a:t>
            </a:r>
          </a:p>
          <a:p>
            <a:pPr>
              <a:buNone/>
            </a:pPr>
            <a:r>
              <a:rPr lang="en-US" dirty="0" smtClean="0"/>
              <a:t>1) Oil </a:t>
            </a:r>
            <a:r>
              <a:rPr lang="en-US" dirty="0" smtClean="0"/>
              <a:t>is to be extracted from soya beans in a counter current stage-contact </a:t>
            </a:r>
            <a:r>
              <a:rPr lang="en-US" dirty="0" smtClean="0"/>
              <a:t>extraction apparatus</a:t>
            </a:r>
            <a:r>
              <a:rPr lang="en-US" dirty="0" smtClean="0"/>
              <a:t>, using hexane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) application have been concerned with the purification </a:t>
            </a:r>
            <a:r>
              <a:rPr lang="en-US" dirty="0" smtClean="0"/>
              <a:t>and separation </a:t>
            </a:r>
            <a:r>
              <a:rPr lang="en-US" dirty="0" smtClean="0"/>
              <a:t>of organic </a:t>
            </a:r>
            <a:r>
              <a:rPr lang="en-US" dirty="0" smtClean="0"/>
              <a:t>or biochemical </a:t>
            </a:r>
            <a:r>
              <a:rPr lang="en-US" dirty="0" smtClean="0"/>
              <a:t>compound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3)application </a:t>
            </a:r>
            <a:r>
              <a:rPr lang="en-US" dirty="0" smtClean="0"/>
              <a:t>in inorganic chemistry seem to confined to separation of the </a:t>
            </a:r>
            <a:r>
              <a:rPr lang="en-US" dirty="0" smtClean="0"/>
              <a:t>radio-nuclides and </a:t>
            </a:r>
            <a:r>
              <a:rPr lang="en-US" dirty="0" smtClean="0"/>
              <a:t>a new techniques for the determination of trace elements in geological material.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Supercritical Fluid Extraction (SFE) 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Supercritical Fluid Extraction (SFE</a:t>
            </a:r>
            <a:r>
              <a:rPr lang="en-US" b="1" dirty="0" smtClean="0"/>
              <a:t>) is an </a:t>
            </a:r>
            <a:r>
              <a:rPr lang="en-US" b="1" dirty="0" smtClean="0"/>
              <a:t>alternative sample </a:t>
            </a:r>
            <a:r>
              <a:rPr lang="en-US" dirty="0" smtClean="0"/>
              <a:t>preparation </a:t>
            </a:r>
            <a:r>
              <a:rPr lang="en-US" dirty="0" smtClean="0"/>
              <a:t>method with general goals of reduced use of </a:t>
            </a:r>
            <a:r>
              <a:rPr lang="en-US" dirty="0" smtClean="0"/>
              <a:t>organic solvents </a:t>
            </a:r>
            <a:r>
              <a:rPr lang="en-US" dirty="0" smtClean="0"/>
              <a:t>and increase sample throughput.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factors to consider include temperature , pressure, </a:t>
            </a:r>
            <a:r>
              <a:rPr lang="en-US" dirty="0" smtClean="0"/>
              <a:t>sample volume</a:t>
            </a:r>
            <a:r>
              <a:rPr lang="en-US" dirty="0" smtClean="0"/>
              <a:t>, </a:t>
            </a:r>
            <a:r>
              <a:rPr lang="en-US" dirty="0" err="1" smtClean="0"/>
              <a:t>analyte</a:t>
            </a:r>
            <a:r>
              <a:rPr lang="en-US" dirty="0" smtClean="0"/>
              <a:t> </a:t>
            </a:r>
            <a:r>
              <a:rPr lang="en-US" dirty="0" smtClean="0"/>
              <a:t>collection, </a:t>
            </a:r>
            <a:r>
              <a:rPr lang="en-US" dirty="0" smtClean="0"/>
              <a:t>modifier( co- solvent) </a:t>
            </a:r>
            <a:r>
              <a:rPr lang="en-US" dirty="0" smtClean="0"/>
              <a:t>addition, flow and pressure </a:t>
            </a:r>
            <a:r>
              <a:rPr lang="en-US" dirty="0" smtClean="0"/>
              <a:t>control, and restrictors.</a:t>
            </a:r>
          </a:p>
          <a:p>
            <a:r>
              <a:rPr lang="en-US" dirty="0" smtClean="0"/>
              <a:t>Generally</a:t>
            </a:r>
            <a:r>
              <a:rPr lang="en-US" dirty="0" smtClean="0"/>
              <a:t>, cylindrical extraction vessels are used for SFE and </a:t>
            </a:r>
            <a:r>
              <a:rPr lang="en-US" dirty="0" smtClean="0"/>
              <a:t>their performance </a:t>
            </a:r>
            <a:r>
              <a:rPr lang="en-US" dirty="0" smtClean="0"/>
              <a:t>is good beyond any doubt.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collection of the extracted </a:t>
            </a:r>
            <a:r>
              <a:rPr lang="en-US" dirty="0" err="1" smtClean="0"/>
              <a:t>analyte</a:t>
            </a:r>
            <a:r>
              <a:rPr lang="en-US" dirty="0" smtClean="0"/>
              <a:t> following SFE is </a:t>
            </a:r>
            <a:r>
              <a:rPr lang="en-US" dirty="0" smtClean="0"/>
              <a:t>another important </a:t>
            </a:r>
            <a:r>
              <a:rPr lang="en-US" dirty="0" smtClean="0"/>
              <a:t>step: significant </a:t>
            </a:r>
            <a:r>
              <a:rPr lang="en-US" dirty="0" err="1" smtClean="0"/>
              <a:t>analyte</a:t>
            </a:r>
            <a:r>
              <a:rPr lang="en-US" dirty="0" smtClean="0"/>
              <a:t> loss can occur during this </a:t>
            </a:r>
            <a:r>
              <a:rPr lang="en-US" dirty="0" smtClean="0"/>
              <a:t>step, leading </a:t>
            </a:r>
            <a:r>
              <a:rPr lang="en-US" dirty="0" smtClean="0"/>
              <a:t>the analyst to believe that the actual efficiency was poor.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914400"/>
            <a:ext cx="7848600" cy="5105400"/>
          </a:xfrm>
        </p:spPr>
        <p:txBody>
          <a:bodyPr/>
          <a:lstStyle/>
          <a:p>
            <a:r>
              <a:rPr lang="en-US" b="1" dirty="0" smtClean="0"/>
              <a:t>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SFE </a:t>
            </a:r>
            <a:r>
              <a:rPr lang="en-US" dirty="0" smtClean="0"/>
              <a:t>finds expensive application in the extraction of </a:t>
            </a:r>
            <a:r>
              <a:rPr lang="en-US" dirty="0" smtClean="0"/>
              <a:t>pesticides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Environmental samples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Food </a:t>
            </a:r>
            <a:r>
              <a:rPr lang="en-US" dirty="0" smtClean="0"/>
              <a:t>and </a:t>
            </a:r>
            <a:r>
              <a:rPr lang="en-US" dirty="0" smtClean="0"/>
              <a:t>fragrances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Essential oils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Polymers </a:t>
            </a:r>
            <a:r>
              <a:rPr lang="en-US" dirty="0" smtClean="0"/>
              <a:t>and natural </a:t>
            </a:r>
            <a:r>
              <a:rPr lang="en-US" dirty="0" smtClean="0"/>
              <a:t>product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Commercial </a:t>
            </a:r>
            <a:r>
              <a:rPr lang="en-US" dirty="0" smtClean="0"/>
              <a:t>application of the extraction process is its prohibitive capital investment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Solid-phase extraction (SPE)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Solid-phase extraction (SPE) is a sample </a:t>
            </a:r>
            <a:r>
              <a:rPr lang="en-US" dirty="0" smtClean="0"/>
              <a:t>preparation process </a:t>
            </a:r>
            <a:r>
              <a:rPr lang="en-US" dirty="0" smtClean="0"/>
              <a:t>by which compounds that are dissolved </a:t>
            </a:r>
            <a:r>
              <a:rPr lang="en-US" dirty="0" smtClean="0"/>
              <a:t>or suspended </a:t>
            </a:r>
            <a:r>
              <a:rPr lang="en-US" dirty="0" smtClean="0"/>
              <a:t>in a liquid mixture are separated from </a:t>
            </a:r>
            <a:r>
              <a:rPr lang="en-US" dirty="0" smtClean="0"/>
              <a:t>other compounds </a:t>
            </a:r>
            <a:r>
              <a:rPr lang="en-US" dirty="0" smtClean="0"/>
              <a:t>in the mixture according to their physical </a:t>
            </a:r>
            <a:r>
              <a:rPr lang="en-US" dirty="0" smtClean="0"/>
              <a:t>and chemical </a:t>
            </a:r>
            <a:r>
              <a:rPr lang="en-US" dirty="0" smtClean="0"/>
              <a:t>properties.</a:t>
            </a:r>
          </a:p>
          <a:p>
            <a:r>
              <a:rPr lang="en-US" dirty="0" smtClean="0"/>
              <a:t> </a:t>
            </a:r>
            <a:r>
              <a:rPr lang="en-US" dirty="0" smtClean="0"/>
              <a:t>Analytical laboratories use solid phase extraction </a:t>
            </a:r>
            <a:r>
              <a:rPr lang="en-US" dirty="0" smtClean="0"/>
              <a:t>to concentrate </a:t>
            </a:r>
            <a:r>
              <a:rPr lang="en-US" dirty="0" smtClean="0"/>
              <a:t>and purify samples for analysis.</a:t>
            </a:r>
          </a:p>
          <a:p>
            <a:r>
              <a:rPr lang="en-US" dirty="0" smtClean="0"/>
              <a:t>Solid </a:t>
            </a:r>
            <a:r>
              <a:rPr lang="en-US" dirty="0" smtClean="0"/>
              <a:t>phase extraction can be used to isolate </a:t>
            </a:r>
            <a:r>
              <a:rPr lang="en-US" dirty="0" err="1" smtClean="0"/>
              <a:t>analytes</a:t>
            </a:r>
            <a:r>
              <a:rPr lang="en-US" dirty="0" smtClean="0"/>
              <a:t> </a:t>
            </a:r>
            <a:r>
              <a:rPr lang="en-US" dirty="0" smtClean="0"/>
              <a:t>of interest </a:t>
            </a:r>
            <a:r>
              <a:rPr lang="en-US" dirty="0" smtClean="0"/>
              <a:t>from a wide variety of matrices, including </a:t>
            </a:r>
            <a:r>
              <a:rPr lang="en-US" dirty="0" smtClean="0"/>
              <a:t>urine, blood</a:t>
            </a:r>
            <a:r>
              <a:rPr lang="en-US" dirty="0" smtClean="0"/>
              <a:t>, water, beverages, soil, and animal tissue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838200"/>
            <a:ext cx="79248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result is that either the desired </a:t>
            </a:r>
            <a:r>
              <a:rPr lang="en-US" dirty="0" err="1" smtClean="0"/>
              <a:t>analytes</a:t>
            </a:r>
            <a:r>
              <a:rPr lang="en-US" dirty="0" smtClean="0"/>
              <a:t> of interest or undesired impurities in </a:t>
            </a:r>
            <a:r>
              <a:rPr lang="en-US" dirty="0" smtClean="0"/>
              <a:t>the sample </a:t>
            </a:r>
            <a:r>
              <a:rPr lang="en-US" dirty="0" smtClean="0"/>
              <a:t>are retained on the stationary phase.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portion that passes through the stationary phase is collected or </a:t>
            </a:r>
            <a:r>
              <a:rPr lang="en-US" dirty="0" smtClean="0"/>
              <a:t>discarded, depending </a:t>
            </a:r>
            <a:r>
              <a:rPr lang="en-US" dirty="0" smtClean="0"/>
              <a:t>on whether it contains the desired </a:t>
            </a:r>
            <a:r>
              <a:rPr lang="en-US" dirty="0" err="1" smtClean="0"/>
              <a:t>analytes</a:t>
            </a:r>
            <a:r>
              <a:rPr lang="en-US" dirty="0" smtClean="0"/>
              <a:t> or undesired impurities.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the portion retained on the stationary phase includes the desired </a:t>
            </a:r>
            <a:r>
              <a:rPr lang="en-US" dirty="0" err="1" smtClean="0"/>
              <a:t>analytes</a:t>
            </a:r>
            <a:r>
              <a:rPr lang="en-US" dirty="0" smtClean="0"/>
              <a:t>, they </a:t>
            </a:r>
            <a:r>
              <a:rPr lang="en-US" dirty="0" smtClean="0"/>
              <a:t>can then </a:t>
            </a:r>
            <a:r>
              <a:rPr lang="en-US" dirty="0" smtClean="0"/>
              <a:t>be removed from the stationary phase for collection in an additional step, in </a:t>
            </a:r>
            <a:r>
              <a:rPr lang="en-US" dirty="0" smtClean="0"/>
              <a:t>which the </a:t>
            </a:r>
            <a:r>
              <a:rPr lang="en-US" dirty="0" smtClean="0"/>
              <a:t>stationary phase is rinsed with an appropriate </a:t>
            </a:r>
            <a:r>
              <a:rPr lang="en-US" dirty="0" err="1" smtClean="0"/>
              <a:t>eluent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SPE </a:t>
            </a:r>
            <a:r>
              <a:rPr lang="en-US" dirty="0" smtClean="0"/>
              <a:t>uses the affinity of solutes dissolved or suspended in a liquid (known as the </a:t>
            </a:r>
            <a:r>
              <a:rPr lang="en-US" dirty="0" smtClean="0"/>
              <a:t>mobile phase</a:t>
            </a:r>
            <a:r>
              <a:rPr lang="en-US" dirty="0" smtClean="0"/>
              <a:t>) for a solid through which the sample is passed (known as the stationary phase) </a:t>
            </a:r>
            <a:r>
              <a:rPr lang="en-US" dirty="0" smtClean="0"/>
              <a:t>to separate </a:t>
            </a:r>
            <a:r>
              <a:rPr lang="en-US" dirty="0" smtClean="0"/>
              <a:t>a mixture into desired and undesired components. 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762000"/>
            <a:ext cx="8077200" cy="5257800"/>
          </a:xfrm>
        </p:spPr>
        <p:txBody>
          <a:bodyPr/>
          <a:lstStyle/>
          <a:p>
            <a:r>
              <a:rPr lang="en-US" b="1" dirty="0" smtClean="0"/>
              <a:t>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Technique </a:t>
            </a:r>
            <a:r>
              <a:rPr lang="en-US" dirty="0" smtClean="0"/>
              <a:t>for extraction or purification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Solid phase extraction procedures are used not only to extract traces of organic </a:t>
            </a:r>
            <a:r>
              <a:rPr lang="en-US" dirty="0" smtClean="0"/>
              <a:t>compound from </a:t>
            </a:r>
            <a:r>
              <a:rPr lang="en-US" dirty="0" smtClean="0"/>
              <a:t>environmental </a:t>
            </a:r>
            <a:r>
              <a:rPr lang="en-US" dirty="0" smtClean="0"/>
              <a:t>samples.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application </a:t>
            </a:r>
            <a:r>
              <a:rPr lang="en-US" dirty="0" smtClean="0"/>
              <a:t>of solid phase extraction technique in analysis of different compounds </a:t>
            </a:r>
            <a:r>
              <a:rPr lang="en-US" dirty="0" smtClean="0"/>
              <a:t>in various </a:t>
            </a:r>
            <a:r>
              <a:rPr lang="en-US" dirty="0" smtClean="0"/>
              <a:t>matrices.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Microwave-assisted extraction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thermal effect is practically </a:t>
            </a:r>
            <a:r>
              <a:rPr lang="en-US" dirty="0" smtClean="0"/>
              <a:t>instantaneous </a:t>
            </a:r>
            <a:r>
              <a:rPr lang="en-US" dirty="0" smtClean="0"/>
              <a:t>at the </a:t>
            </a:r>
            <a:r>
              <a:rPr lang="en-US" dirty="0" smtClean="0"/>
              <a:t>molecular level </a:t>
            </a:r>
            <a:r>
              <a:rPr lang="en-US" dirty="0" smtClean="0"/>
              <a:t>but limited to a small area and depth near the surface of </a:t>
            </a:r>
            <a:r>
              <a:rPr lang="en-US" dirty="0" smtClean="0"/>
              <a:t>the material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Microwave radiation interacts </a:t>
            </a:r>
            <a:r>
              <a:rPr lang="en-US" dirty="0" smtClean="0"/>
              <a:t>with dipole of polar and </a:t>
            </a:r>
            <a:r>
              <a:rPr lang="en-US" dirty="0" err="1" smtClean="0"/>
              <a:t>polarizable</a:t>
            </a:r>
            <a:r>
              <a:rPr lang="en-US" dirty="0" smtClean="0"/>
              <a:t> materials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couple forces of electric and magnetic components change</a:t>
            </a:r>
          </a:p>
          <a:p>
            <a:r>
              <a:rPr lang="en-US" dirty="0" smtClean="0"/>
              <a:t>direction </a:t>
            </a:r>
            <a:r>
              <a:rPr lang="en-US" dirty="0" smtClean="0"/>
              <a:t>rapidly. </a:t>
            </a:r>
            <a:r>
              <a:rPr lang="en-US" dirty="0" smtClean="0"/>
              <a:t>Polar molecules try to orient in the changing </a:t>
            </a:r>
            <a:r>
              <a:rPr lang="en-US" dirty="0" smtClean="0"/>
              <a:t>field direction </a:t>
            </a:r>
            <a:r>
              <a:rPr lang="en-US" dirty="0" smtClean="0"/>
              <a:t>and hence get heated.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non-polar solvents without </a:t>
            </a:r>
            <a:r>
              <a:rPr lang="en-US" dirty="0" err="1" smtClean="0"/>
              <a:t>polarizable</a:t>
            </a:r>
            <a:r>
              <a:rPr lang="en-US" dirty="0" smtClean="0"/>
              <a:t> groups, the heating </a:t>
            </a:r>
            <a:r>
              <a:rPr lang="en-US" dirty="0" smtClean="0"/>
              <a:t>is poor</a:t>
            </a:r>
            <a:r>
              <a:rPr lang="en-US" dirty="0" smtClean="0"/>
              <a:t>( dielectric </a:t>
            </a:r>
            <a:r>
              <a:rPr lang="en-US" dirty="0" smtClean="0"/>
              <a:t>absorption </a:t>
            </a:r>
            <a:r>
              <a:rPr lang="en-US" dirty="0" smtClean="0"/>
              <a:t>only because of atomic and </a:t>
            </a:r>
            <a:r>
              <a:rPr lang="en-US" dirty="0" smtClean="0"/>
              <a:t>electronic polarizations). </a:t>
            </a:r>
            <a:r>
              <a:rPr lang="en-US" dirty="0" smtClean="0"/>
              <a:t>The rest of the material is heated by conduction.</a:t>
            </a:r>
          </a:p>
          <a:p>
            <a:r>
              <a:rPr lang="en-US" dirty="0" smtClean="0"/>
              <a:t>Thus</a:t>
            </a:r>
            <a:r>
              <a:rPr lang="en-US" dirty="0" smtClean="0"/>
              <a:t>, large </a:t>
            </a:r>
            <a:r>
              <a:rPr lang="en-US" dirty="0" smtClean="0"/>
              <a:t>particle </a:t>
            </a:r>
            <a:r>
              <a:rPr lang="en-US" dirty="0" smtClean="0"/>
              <a:t>or agglomerates of small particles can not be heated </a:t>
            </a:r>
            <a:r>
              <a:rPr lang="en-US" dirty="0" smtClean="0"/>
              <a:t>uniformly, which </a:t>
            </a:r>
            <a:r>
              <a:rPr lang="en-US" dirty="0" smtClean="0"/>
              <a:t>is a major drawback of microwave heating.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may be possible to use high power sources to increase the depth of penetration.</a:t>
            </a:r>
          </a:p>
          <a:p>
            <a:r>
              <a:rPr lang="en-US" dirty="0" smtClean="0"/>
              <a:t>However</a:t>
            </a:r>
            <a:r>
              <a:rPr lang="en-US" dirty="0" smtClean="0"/>
              <a:t>, microwave radiation exhibits an exponential decay once inside a </a:t>
            </a:r>
            <a:r>
              <a:rPr lang="en-US" dirty="0" smtClean="0"/>
              <a:t>microwave absorbing solid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</TotalTime>
  <Words>821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Extraction Techniques</vt:lpstr>
      <vt:lpstr>Counter-current extraction</vt:lpstr>
      <vt:lpstr>Slide 3</vt:lpstr>
      <vt:lpstr>Supercritical Fluid Extraction (SFE) </vt:lpstr>
      <vt:lpstr>Slide 5</vt:lpstr>
      <vt:lpstr>Solid-phase extraction (SPE)</vt:lpstr>
      <vt:lpstr>Slide 7</vt:lpstr>
      <vt:lpstr>Slide 8</vt:lpstr>
      <vt:lpstr>Microwave-assisted extraction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extraction</dc:title>
  <dc:creator>dell02</dc:creator>
  <cp:lastModifiedBy>dell02</cp:lastModifiedBy>
  <cp:revision>40</cp:revision>
  <dcterms:created xsi:type="dcterms:W3CDTF">2018-04-18T11:24:51Z</dcterms:created>
  <dcterms:modified xsi:type="dcterms:W3CDTF">2018-04-18T11:42:55Z</dcterms:modified>
</cp:coreProperties>
</file>